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6">
  <p:sldMasterIdLst>
    <p:sldMasterId id="2147483672" r:id="rId1"/>
    <p:sldMasterId id="2147483845" r:id="rId2"/>
    <p:sldMasterId id="2147484408" r:id="rId3"/>
    <p:sldMasterId id="2147484700" r:id="rId4"/>
  </p:sldMasterIdLst>
  <p:notesMasterIdLst>
    <p:notesMasterId r:id="rId27"/>
  </p:notesMasterIdLst>
  <p:handoutMasterIdLst>
    <p:handoutMasterId r:id="rId28"/>
  </p:handoutMasterIdLst>
  <p:sldIdLst>
    <p:sldId id="992" r:id="rId5"/>
    <p:sldId id="424" r:id="rId6"/>
    <p:sldId id="922" r:id="rId7"/>
    <p:sldId id="914" r:id="rId8"/>
    <p:sldId id="949" r:id="rId9"/>
    <p:sldId id="993" r:id="rId10"/>
    <p:sldId id="994" r:id="rId11"/>
    <p:sldId id="995" r:id="rId12"/>
    <p:sldId id="996" r:id="rId13"/>
    <p:sldId id="997" r:id="rId14"/>
    <p:sldId id="998" r:id="rId15"/>
    <p:sldId id="1000" r:id="rId16"/>
    <p:sldId id="999" r:id="rId17"/>
    <p:sldId id="1001" r:id="rId18"/>
    <p:sldId id="1002" r:id="rId19"/>
    <p:sldId id="1003" r:id="rId20"/>
    <p:sldId id="1007" r:id="rId21"/>
    <p:sldId id="1004" r:id="rId22"/>
    <p:sldId id="1005" r:id="rId23"/>
    <p:sldId id="1006" r:id="rId24"/>
    <p:sldId id="1008" r:id="rId25"/>
    <p:sldId id="490" r:id="rId26"/>
  </p:sldIdLst>
  <p:sldSz cx="9144000" cy="6858000" type="screen4x3"/>
  <p:notesSz cx="6858000" cy="9144000"/>
  <p:defaultTextStyle>
    <a:defPPr>
      <a:defRPr lang="ko-KR"/>
    </a:defPPr>
    <a:lvl1pPr algn="l" rtl="0" fontAlgn="base">
      <a:spcBef>
        <a:spcPct val="0"/>
      </a:spcBef>
      <a:spcAft>
        <a:spcPct val="0"/>
      </a:spcAft>
      <a:defRPr kumimoji="1" sz="2800" kern="1200">
        <a:solidFill>
          <a:schemeClr val="tx2"/>
        </a:solidFill>
        <a:latin typeface="宋体" panose="02010600030101010101" pitchFamily="2" charset="-122"/>
        <a:ea typeface="宋体" panose="02010600030101010101" pitchFamily="2" charset="-122"/>
        <a:cs typeface="+mn-cs"/>
      </a:defRPr>
    </a:lvl1pPr>
    <a:lvl2pPr marL="457200" algn="l" rtl="0" fontAlgn="base">
      <a:spcBef>
        <a:spcPct val="0"/>
      </a:spcBef>
      <a:spcAft>
        <a:spcPct val="0"/>
      </a:spcAft>
      <a:defRPr kumimoji="1" sz="2800" kern="1200">
        <a:solidFill>
          <a:schemeClr val="tx2"/>
        </a:solidFill>
        <a:latin typeface="宋体" panose="02010600030101010101" pitchFamily="2" charset="-122"/>
        <a:ea typeface="宋体" panose="02010600030101010101" pitchFamily="2" charset="-122"/>
        <a:cs typeface="+mn-cs"/>
      </a:defRPr>
    </a:lvl2pPr>
    <a:lvl3pPr marL="914400" algn="l" rtl="0" fontAlgn="base">
      <a:spcBef>
        <a:spcPct val="0"/>
      </a:spcBef>
      <a:spcAft>
        <a:spcPct val="0"/>
      </a:spcAft>
      <a:defRPr kumimoji="1" sz="2800" kern="1200">
        <a:solidFill>
          <a:schemeClr val="tx2"/>
        </a:solidFill>
        <a:latin typeface="宋体" panose="02010600030101010101" pitchFamily="2" charset="-122"/>
        <a:ea typeface="宋体" panose="02010600030101010101" pitchFamily="2" charset="-122"/>
        <a:cs typeface="+mn-cs"/>
      </a:defRPr>
    </a:lvl3pPr>
    <a:lvl4pPr marL="1371600" algn="l" rtl="0" fontAlgn="base">
      <a:spcBef>
        <a:spcPct val="0"/>
      </a:spcBef>
      <a:spcAft>
        <a:spcPct val="0"/>
      </a:spcAft>
      <a:defRPr kumimoji="1" sz="2800" kern="1200">
        <a:solidFill>
          <a:schemeClr val="tx2"/>
        </a:solidFill>
        <a:latin typeface="宋体" panose="02010600030101010101" pitchFamily="2" charset="-122"/>
        <a:ea typeface="宋体" panose="02010600030101010101" pitchFamily="2" charset="-122"/>
        <a:cs typeface="+mn-cs"/>
      </a:defRPr>
    </a:lvl4pPr>
    <a:lvl5pPr marL="1828800" algn="l" rtl="0" fontAlgn="base">
      <a:spcBef>
        <a:spcPct val="0"/>
      </a:spcBef>
      <a:spcAft>
        <a:spcPct val="0"/>
      </a:spcAft>
      <a:defRPr kumimoji="1" sz="2800" kern="1200">
        <a:solidFill>
          <a:schemeClr val="tx2"/>
        </a:solidFill>
        <a:latin typeface="宋体" panose="02010600030101010101" pitchFamily="2" charset="-122"/>
        <a:ea typeface="宋体" panose="02010600030101010101" pitchFamily="2" charset="-122"/>
        <a:cs typeface="+mn-cs"/>
      </a:defRPr>
    </a:lvl5pPr>
    <a:lvl6pPr marL="2286000" algn="l" defTabSz="914400" rtl="0" eaLnBrk="1" latinLnBrk="0" hangingPunct="1">
      <a:defRPr kumimoji="1" sz="2800" kern="1200">
        <a:solidFill>
          <a:schemeClr val="tx2"/>
        </a:solidFill>
        <a:latin typeface="宋体" panose="02010600030101010101" pitchFamily="2" charset="-122"/>
        <a:ea typeface="宋体" panose="02010600030101010101" pitchFamily="2" charset="-122"/>
        <a:cs typeface="+mn-cs"/>
      </a:defRPr>
    </a:lvl6pPr>
    <a:lvl7pPr marL="2743200" algn="l" defTabSz="914400" rtl="0" eaLnBrk="1" latinLnBrk="0" hangingPunct="1">
      <a:defRPr kumimoji="1" sz="2800" kern="1200">
        <a:solidFill>
          <a:schemeClr val="tx2"/>
        </a:solidFill>
        <a:latin typeface="宋体" panose="02010600030101010101" pitchFamily="2" charset="-122"/>
        <a:ea typeface="宋体" panose="02010600030101010101" pitchFamily="2" charset="-122"/>
        <a:cs typeface="+mn-cs"/>
      </a:defRPr>
    </a:lvl7pPr>
    <a:lvl8pPr marL="3200400" algn="l" defTabSz="914400" rtl="0" eaLnBrk="1" latinLnBrk="0" hangingPunct="1">
      <a:defRPr kumimoji="1" sz="2800" kern="1200">
        <a:solidFill>
          <a:schemeClr val="tx2"/>
        </a:solidFill>
        <a:latin typeface="宋体" panose="02010600030101010101" pitchFamily="2" charset="-122"/>
        <a:ea typeface="宋体" panose="02010600030101010101" pitchFamily="2" charset="-122"/>
        <a:cs typeface="+mn-cs"/>
      </a:defRPr>
    </a:lvl8pPr>
    <a:lvl9pPr marL="3657600" algn="l" defTabSz="914400" rtl="0" eaLnBrk="1" latinLnBrk="0" hangingPunct="1">
      <a:defRPr kumimoji="1" sz="2800" kern="1200">
        <a:solidFill>
          <a:schemeClr val="tx2"/>
        </a:solidFill>
        <a:latin typeface="宋体" panose="02010600030101010101" pitchFamily="2" charset="-122"/>
        <a:ea typeface="宋体" panose="02010600030101010101" pitchFamily="2" charset="-122"/>
        <a:cs typeface="+mn-cs"/>
      </a:defRPr>
    </a:lvl9pPr>
  </p:defaultTextStyle>
  <p:extLst>
    <p:ext uri="{EFAFB233-063F-42B5-8137-9DF3F51BA10A}">
      <p15:sldGuideLst xmlns:p15="http://schemas.microsoft.com/office/powerpoint/2012/main">
        <p15:guide id="1" orient="horz" pos="2704">
          <p15:clr>
            <a:srgbClr val="A4A3A4"/>
          </p15:clr>
        </p15:guide>
        <p15:guide id="2" pos="292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33399"/>
    <a:srgbClr val="33CC33"/>
    <a:srgbClr val="FFB3FF"/>
    <a:srgbClr val="FF66FF"/>
    <a:srgbClr val="1F497D"/>
    <a:srgbClr val="99FFCC"/>
    <a:srgbClr val="004BE2"/>
    <a:srgbClr val="73B5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浅色样式 2 - 强调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3C2FFA5D-87B4-456A-9821-1D502468CF0F}" styleName="主题样式 1 - 强调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主题样式 1 - 强调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主题样式 1 - 强调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主题样式 1 - 强调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主题样式 1 - 强调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002" autoAdjust="0"/>
    <p:restoredTop sz="99826" autoAdjust="0"/>
  </p:normalViewPr>
  <p:slideViewPr>
    <p:cSldViewPr>
      <p:cViewPr varScale="1">
        <p:scale>
          <a:sx n="79" d="100"/>
          <a:sy n="79" d="100"/>
        </p:scale>
        <p:origin x="576" y="60"/>
      </p:cViewPr>
      <p:guideLst>
        <p:guide orient="horz" pos="2704"/>
        <p:guide pos="2925"/>
      </p:guideLst>
    </p:cSldViewPr>
  </p:slideViewPr>
  <p:outlineViewPr>
    <p:cViewPr>
      <p:scale>
        <a:sx n="33" d="100"/>
        <a:sy n="33" d="100"/>
      </p:scale>
      <p:origin x="0" y="6096"/>
    </p:cViewPr>
  </p:outlineViewPr>
  <p:notesTextViewPr>
    <p:cViewPr>
      <p:scale>
        <a:sx n="100" d="100"/>
        <a:sy n="100" d="100"/>
      </p:scale>
      <p:origin x="0" y="0"/>
    </p:cViewPr>
  </p:notesTextViewPr>
  <p:sorterViewPr>
    <p:cViewPr>
      <p:scale>
        <a:sx n="75" d="100"/>
        <a:sy n="75" d="100"/>
      </p:scale>
      <p:origin x="0" y="-25554"/>
    </p:cViewPr>
  </p:sorterViewPr>
  <p:notesViewPr>
    <p:cSldViewPr>
      <p:cViewPr varScale="1">
        <p:scale>
          <a:sx n="84" d="100"/>
          <a:sy n="84" d="100"/>
        </p:scale>
        <p:origin x="-2292"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F:\work\&#19978;&#24066;&#20844;&#21496;&#29615;&#22659;&#32489;&#25928;\&#25490;&#24207;.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F:\work\&#19978;&#24066;&#20844;&#21496;&#29615;&#22659;&#32489;&#25928;\&#25490;&#24207;.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F:\work\&#19978;&#24066;&#20844;&#21496;&#29615;&#22659;&#32489;&#25928;\&#25490;&#24207;.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E:\&#39033;&#30446;\&#19978;&#24066;&#20844;&#21496;&#29615;&#22659;&#32489;&#25928;&#35780;&#20272;\2012&#24180;&#24230;&#25253;&#21578;\&#19978;&#24066;&#20844;&#21496;&#21517;&#21333;2013-1-112.xlsx" TargetMode="External"/></Relationships>
</file>

<file path=ppt/charts/_rels/chart5.xml.rels><?xml version="1.0" encoding="UTF-8" standalone="yes"?>
<Relationships xmlns="http://schemas.openxmlformats.org/package/2006/relationships"><Relationship Id="rId2" Type="http://schemas.openxmlformats.org/officeDocument/2006/relationships/oleObject" Target="file:///E:\&#23398;&#20064;\&#27605;&#19994;&#35774;&#35745;\&#34892;&#19994;&#25968;&#25454;&#25972;&#29702;\&#25171;&#20998;&#34920;.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view3D>
      <c:rotX val="30"/>
      <c:rotY val="0"/>
      <c:rAngAx val="0"/>
    </c:view3D>
    <c:floor>
      <c:thickness val="0"/>
    </c:floor>
    <c:sideWall>
      <c:thickness val="0"/>
    </c:sideWall>
    <c:backWall>
      <c:thickness val="0"/>
    </c:backWall>
    <c:plotArea>
      <c:layout>
        <c:manualLayout>
          <c:layoutTarget val="inner"/>
          <c:xMode val="edge"/>
          <c:yMode val="edge"/>
          <c:x val="4.0759574743916742E-3"/>
          <c:y val="6.3530734876062044E-3"/>
          <c:w val="0.71131977869220631"/>
          <c:h val="0.99364703697863765"/>
        </c:manualLayout>
      </c:layout>
      <c:pie3DChart>
        <c:varyColors val="1"/>
        <c:ser>
          <c:idx val="0"/>
          <c:order val="0"/>
          <c:explosion val="25"/>
          <c:dPt>
            <c:idx val="0"/>
            <c:bubble3D val="0"/>
            <c:explosion val="11"/>
            <c:spPr>
              <a:solidFill>
                <a:schemeClr val="tx2">
                  <a:lumMod val="60000"/>
                  <a:lumOff val="40000"/>
                </a:schemeClr>
              </a:solidFill>
            </c:spPr>
          </c:dPt>
          <c:dPt>
            <c:idx val="1"/>
            <c:bubble3D val="0"/>
            <c:explosion val="12"/>
            <c:spPr>
              <a:solidFill>
                <a:srgbClr val="FFFF00"/>
              </a:solidFill>
            </c:spPr>
          </c:dPt>
          <c:dPt>
            <c:idx val="2"/>
            <c:bubble3D val="0"/>
            <c:explosion val="11"/>
            <c:spPr>
              <a:solidFill>
                <a:srgbClr val="F8A45E"/>
              </a:solidFill>
            </c:spPr>
          </c:dPt>
          <c:dPt>
            <c:idx val="3"/>
            <c:bubble3D val="0"/>
            <c:explosion val="0"/>
            <c:spPr>
              <a:solidFill>
                <a:srgbClr val="FF3333"/>
              </a:solidFill>
            </c:spPr>
          </c:dPt>
          <c:dLbls>
            <c:spPr>
              <a:noFill/>
              <a:ln>
                <a:noFill/>
              </a:ln>
              <a:effectLst/>
            </c:spPr>
            <c:showLegendKey val="0"/>
            <c:showVal val="0"/>
            <c:showCatName val="0"/>
            <c:showSerName val="0"/>
            <c:showPercent val="1"/>
            <c:showBubbleSize val="0"/>
            <c:showLeaderLines val="0"/>
            <c:extLst>
              <c:ext xmlns:c15="http://schemas.microsoft.com/office/drawing/2012/chart" uri="{CE6537A1-D6FC-4f65-9D91-7224C49458BB}">
                <c15:layout/>
              </c:ext>
            </c:extLst>
          </c:dLbls>
          <c:cat>
            <c:strRef>
              <c:f>火电!$J$4:$J$7</c:f>
              <c:strCache>
                <c:ptCount val="4"/>
                <c:pt idx="0">
                  <c:v>80分-90分</c:v>
                </c:pt>
                <c:pt idx="1">
                  <c:v>70-80分</c:v>
                </c:pt>
                <c:pt idx="2">
                  <c:v>60-70分</c:v>
                </c:pt>
                <c:pt idx="3">
                  <c:v>60分以下</c:v>
                </c:pt>
              </c:strCache>
            </c:strRef>
          </c:cat>
          <c:val>
            <c:numRef>
              <c:f>火电!$K$4:$K$7</c:f>
              <c:numCache>
                <c:formatCode>General</c:formatCode>
                <c:ptCount val="4"/>
                <c:pt idx="0">
                  <c:v>1</c:v>
                </c:pt>
                <c:pt idx="1">
                  <c:v>2</c:v>
                </c:pt>
                <c:pt idx="2">
                  <c:v>10</c:v>
                </c:pt>
                <c:pt idx="3">
                  <c:v>13</c:v>
                </c:pt>
              </c:numCache>
            </c:numRef>
          </c:val>
        </c:ser>
        <c:dLbls>
          <c:showLegendKey val="0"/>
          <c:showVal val="0"/>
          <c:showCatName val="0"/>
          <c:showSerName val="0"/>
          <c:showPercent val="1"/>
          <c:showBubbleSize val="0"/>
          <c:showLeaderLines val="0"/>
        </c:dLbls>
      </c:pie3DChart>
    </c:plotArea>
    <c:legend>
      <c:legendPos val="r"/>
      <c:layout/>
      <c:overlay val="0"/>
    </c:legend>
    <c:plotVisOnly val="1"/>
    <c:dispBlanksAs val="gap"/>
    <c:showDLblsOverMax val="0"/>
  </c:chart>
  <c:spPr>
    <a:noFill/>
    <a:ln>
      <a:noFill/>
    </a:ln>
  </c:spPr>
  <c:txPr>
    <a:bodyPr/>
    <a:lstStyle/>
    <a:p>
      <a:pPr>
        <a:defRPr sz="900"/>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view3D>
      <c:rotX val="30"/>
      <c:rotY val="0"/>
      <c:rAngAx val="0"/>
    </c:view3D>
    <c:floor>
      <c:thickness val="0"/>
    </c:floor>
    <c:sideWall>
      <c:thickness val="0"/>
    </c:sideWall>
    <c:backWall>
      <c:thickness val="0"/>
    </c:backWall>
    <c:plotArea>
      <c:layout>
        <c:manualLayout>
          <c:layoutTarget val="inner"/>
          <c:xMode val="edge"/>
          <c:yMode val="edge"/>
          <c:x val="3.0584776902887081E-3"/>
          <c:y val="4.1666666666666683E-3"/>
          <c:w val="0.73615244094488264"/>
          <c:h val="0.99583333333333335"/>
        </c:manualLayout>
      </c:layout>
      <c:pie3DChart>
        <c:varyColors val="1"/>
        <c:ser>
          <c:idx val="0"/>
          <c:order val="0"/>
          <c:explosion val="25"/>
          <c:dPt>
            <c:idx val="0"/>
            <c:bubble3D val="0"/>
            <c:explosion val="11"/>
            <c:spPr>
              <a:solidFill>
                <a:schemeClr val="tx2">
                  <a:lumMod val="60000"/>
                  <a:lumOff val="40000"/>
                </a:schemeClr>
              </a:solidFill>
            </c:spPr>
          </c:dPt>
          <c:dPt>
            <c:idx val="1"/>
            <c:bubble3D val="0"/>
            <c:explosion val="12"/>
            <c:spPr>
              <a:solidFill>
                <a:srgbClr val="FFFF66"/>
              </a:solidFill>
            </c:spPr>
          </c:dPt>
          <c:dPt>
            <c:idx val="2"/>
            <c:bubble3D val="0"/>
            <c:explosion val="16"/>
            <c:spPr>
              <a:solidFill>
                <a:srgbClr val="F8A45E"/>
              </a:solidFill>
            </c:spPr>
          </c:dPt>
          <c:dPt>
            <c:idx val="3"/>
            <c:bubble3D val="0"/>
            <c:explosion val="8"/>
            <c:spPr>
              <a:solidFill>
                <a:srgbClr val="FF5B5B"/>
              </a:solidFill>
            </c:spPr>
          </c:dPt>
          <c:dLbls>
            <c:spPr>
              <a:noFill/>
              <a:ln>
                <a:noFill/>
              </a:ln>
              <a:effectLst/>
            </c:spPr>
            <c:txPr>
              <a:bodyPr/>
              <a:lstStyle/>
              <a:p>
                <a:pPr>
                  <a:defRPr>
                    <a:solidFill>
                      <a:schemeClr val="bg1"/>
                    </a:solidFill>
                  </a:defRPr>
                </a:pPr>
                <a:endParaRPr lang="zh-CN"/>
              </a:p>
            </c:txPr>
            <c:showLegendKey val="0"/>
            <c:showVal val="0"/>
            <c:showCatName val="0"/>
            <c:showSerName val="0"/>
            <c:showPercent val="1"/>
            <c:showBubbleSize val="0"/>
            <c:showLeaderLines val="0"/>
            <c:extLst>
              <c:ext xmlns:c15="http://schemas.microsoft.com/office/drawing/2012/chart" uri="{CE6537A1-D6FC-4f65-9D91-7224C49458BB}">
                <c15:layout/>
              </c:ext>
            </c:extLst>
          </c:dLbls>
          <c:cat>
            <c:strRef>
              <c:f>火电!$J$4:$J$7</c:f>
              <c:strCache>
                <c:ptCount val="4"/>
                <c:pt idx="0">
                  <c:v>80分-90分</c:v>
                </c:pt>
                <c:pt idx="1">
                  <c:v>70-80分</c:v>
                </c:pt>
                <c:pt idx="2">
                  <c:v>60-70分</c:v>
                </c:pt>
                <c:pt idx="3">
                  <c:v>60分以下</c:v>
                </c:pt>
              </c:strCache>
            </c:strRef>
          </c:cat>
          <c:val>
            <c:numRef>
              <c:f>火电!$M$4:$M$7</c:f>
              <c:numCache>
                <c:formatCode>0.0_ </c:formatCode>
                <c:ptCount val="4"/>
                <c:pt idx="0">
                  <c:v>1</c:v>
                </c:pt>
                <c:pt idx="1">
                  <c:v>3</c:v>
                </c:pt>
                <c:pt idx="2">
                  <c:v>10</c:v>
                </c:pt>
                <c:pt idx="3">
                  <c:v>12</c:v>
                </c:pt>
              </c:numCache>
            </c:numRef>
          </c:val>
        </c:ser>
        <c:dLbls>
          <c:showLegendKey val="0"/>
          <c:showVal val="0"/>
          <c:showCatName val="0"/>
          <c:showSerName val="0"/>
          <c:showPercent val="1"/>
          <c:showBubbleSize val="0"/>
          <c:showLeaderLines val="0"/>
        </c:dLbls>
      </c:pie3DChart>
    </c:plotArea>
    <c:legend>
      <c:legendPos val="r"/>
      <c:layout>
        <c:manualLayout>
          <c:xMode val="edge"/>
          <c:yMode val="edge"/>
          <c:x val="0.67826939632546579"/>
          <c:y val="0.19861811023622197"/>
          <c:w val="0.29270173228346458"/>
          <c:h val="0.56250393700787393"/>
        </c:manualLayout>
      </c:layout>
      <c:overlay val="0"/>
    </c:legend>
    <c:plotVisOnly val="1"/>
    <c:dispBlanksAs val="gap"/>
    <c:showDLblsOverMax val="0"/>
  </c:chart>
  <c:spPr>
    <a:noFill/>
    <a:ln>
      <a:noFill/>
    </a:ln>
  </c:spPr>
  <c:txPr>
    <a:bodyPr/>
    <a:lstStyle/>
    <a:p>
      <a:pPr>
        <a:defRPr sz="900"/>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view3D>
      <c:rotX val="30"/>
      <c:rotY val="0"/>
      <c:rAngAx val="0"/>
    </c:view3D>
    <c:floor>
      <c:thickness val="0"/>
    </c:floor>
    <c:sideWall>
      <c:thickness val="0"/>
    </c:sideWall>
    <c:backWall>
      <c:thickness val="0"/>
    </c:backWall>
    <c:plotArea>
      <c:layout>
        <c:manualLayout>
          <c:layoutTarget val="inner"/>
          <c:xMode val="edge"/>
          <c:yMode val="edge"/>
          <c:x val="1.7508296558046198E-3"/>
          <c:y val="5.1325513862123494E-3"/>
          <c:w val="0.67481449257246706"/>
          <c:h val="0.95337545257273693"/>
        </c:manualLayout>
      </c:layout>
      <c:pie3DChart>
        <c:varyColors val="1"/>
        <c:ser>
          <c:idx val="0"/>
          <c:order val="0"/>
          <c:explosion val="25"/>
          <c:dPt>
            <c:idx val="0"/>
            <c:bubble3D val="0"/>
            <c:spPr>
              <a:solidFill>
                <a:srgbClr val="00B050"/>
              </a:solidFill>
            </c:spPr>
          </c:dPt>
          <c:dPt>
            <c:idx val="1"/>
            <c:bubble3D val="0"/>
            <c:spPr>
              <a:solidFill>
                <a:schemeClr val="tx2">
                  <a:lumMod val="60000"/>
                  <a:lumOff val="40000"/>
                </a:schemeClr>
              </a:solidFill>
            </c:spPr>
          </c:dPt>
          <c:dPt>
            <c:idx val="2"/>
            <c:bubble3D val="0"/>
            <c:spPr>
              <a:solidFill>
                <a:srgbClr val="FFFF00"/>
              </a:solidFill>
            </c:spPr>
          </c:dPt>
          <c:dPt>
            <c:idx val="3"/>
            <c:bubble3D val="0"/>
            <c:spPr>
              <a:solidFill>
                <a:srgbClr val="F8A45E"/>
              </a:solidFill>
            </c:spPr>
          </c:dPt>
          <c:dPt>
            <c:idx val="4"/>
            <c:bubble3D val="0"/>
            <c:explosion val="12"/>
            <c:spPr>
              <a:solidFill>
                <a:srgbClr val="FF5B5B"/>
              </a:solidFill>
            </c:spPr>
          </c:dPt>
          <c:dLbls>
            <c:spPr>
              <a:noFill/>
              <a:ln>
                <a:noFill/>
              </a:ln>
              <a:effectLst/>
            </c:spPr>
            <c:showLegendKey val="0"/>
            <c:showVal val="0"/>
            <c:showCatName val="0"/>
            <c:showSerName val="0"/>
            <c:showPercent val="1"/>
            <c:showBubbleSize val="0"/>
            <c:showLeaderLines val="0"/>
            <c:extLst>
              <c:ext xmlns:c15="http://schemas.microsoft.com/office/drawing/2012/chart" uri="{CE6537A1-D6FC-4f65-9D91-7224C49458BB}">
                <c15:layout/>
              </c:ext>
            </c:extLst>
          </c:dLbls>
          <c:cat>
            <c:strRef>
              <c:f>火电!$J$3:$J$7</c:f>
              <c:strCache>
                <c:ptCount val="5"/>
                <c:pt idx="0">
                  <c:v>90分及以上</c:v>
                </c:pt>
                <c:pt idx="1">
                  <c:v>80分-90分</c:v>
                </c:pt>
                <c:pt idx="2">
                  <c:v>70-80分</c:v>
                </c:pt>
                <c:pt idx="3">
                  <c:v>60-70分</c:v>
                </c:pt>
                <c:pt idx="4">
                  <c:v>60分以下</c:v>
                </c:pt>
              </c:strCache>
            </c:strRef>
          </c:cat>
          <c:val>
            <c:numRef>
              <c:f>火电!$N$3:$N$7</c:f>
              <c:numCache>
                <c:formatCode>0.0_ </c:formatCode>
                <c:ptCount val="5"/>
                <c:pt idx="0" formatCode="General">
                  <c:v>1</c:v>
                </c:pt>
                <c:pt idx="1">
                  <c:v>1</c:v>
                </c:pt>
                <c:pt idx="2">
                  <c:v>2</c:v>
                </c:pt>
                <c:pt idx="3">
                  <c:v>5</c:v>
                </c:pt>
                <c:pt idx="4">
                  <c:v>17</c:v>
                </c:pt>
              </c:numCache>
            </c:numRef>
          </c:val>
        </c:ser>
        <c:dLbls>
          <c:showLegendKey val="0"/>
          <c:showVal val="0"/>
          <c:showCatName val="0"/>
          <c:showSerName val="0"/>
          <c:showPercent val="1"/>
          <c:showBubbleSize val="0"/>
          <c:showLeaderLines val="0"/>
        </c:dLbls>
      </c:pie3DChart>
    </c:plotArea>
    <c:legend>
      <c:legendPos val="r"/>
      <c:layout>
        <c:manualLayout>
          <c:xMode val="edge"/>
          <c:yMode val="edge"/>
          <c:x val="0.6635724961826468"/>
          <c:y val="0.11886172200125986"/>
          <c:w val="0.33159501825582682"/>
          <c:h val="0.61523240249761535"/>
        </c:manualLayout>
      </c:layout>
      <c:overlay val="0"/>
    </c:legend>
    <c:plotVisOnly val="1"/>
    <c:dispBlanksAs val="gap"/>
    <c:showDLblsOverMax val="0"/>
  </c:chart>
  <c:spPr>
    <a:noFill/>
    <a:ln>
      <a:noFill/>
    </a:ln>
    <a:scene3d>
      <a:camera prst="orthographicFront"/>
      <a:lightRig rig="threePt" dir="t"/>
    </a:scene3d>
    <a:sp3d>
      <a:bevelT/>
    </a:sp3d>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rAngAx val="0"/>
    </c:view3D>
    <c:floor>
      <c:thickness val="0"/>
    </c:floor>
    <c:sideWall>
      <c:thickness val="0"/>
    </c:sideWall>
    <c:backWall>
      <c:thickness val="0"/>
    </c:backWall>
    <c:plotArea>
      <c:layout>
        <c:manualLayout>
          <c:layoutTarget val="inner"/>
          <c:xMode val="edge"/>
          <c:yMode val="edge"/>
          <c:x val="9.7794323637663383E-2"/>
          <c:y val="0.21807557074233647"/>
          <c:w val="0.57358171443659822"/>
          <c:h val="0.59170339556612028"/>
        </c:manualLayout>
      </c:layout>
      <c:pie3DChart>
        <c:varyColors val="1"/>
        <c:ser>
          <c:idx val="0"/>
          <c:order val="0"/>
          <c:spPr>
            <a:ln>
              <a:solidFill>
                <a:schemeClr val="tx1">
                  <a:lumMod val="50000"/>
                  <a:lumOff val="50000"/>
                </a:schemeClr>
              </a:solidFill>
            </a:ln>
          </c:spPr>
          <c:explosion val="8"/>
          <c:dPt>
            <c:idx val="0"/>
            <c:bubble3D val="0"/>
            <c:spPr>
              <a:solidFill>
                <a:srgbClr val="00B050"/>
              </a:solidFill>
              <a:ln>
                <a:solidFill>
                  <a:schemeClr val="tx1">
                    <a:lumMod val="50000"/>
                    <a:lumOff val="50000"/>
                  </a:schemeClr>
                </a:solidFill>
              </a:ln>
            </c:spPr>
          </c:dPt>
          <c:dPt>
            <c:idx val="1"/>
            <c:bubble3D val="0"/>
            <c:spPr>
              <a:solidFill>
                <a:schemeClr val="accent1">
                  <a:lumMod val="60000"/>
                  <a:lumOff val="40000"/>
                </a:schemeClr>
              </a:solidFill>
              <a:ln>
                <a:solidFill>
                  <a:schemeClr val="tx1">
                    <a:lumMod val="50000"/>
                    <a:lumOff val="50000"/>
                  </a:schemeClr>
                </a:solidFill>
              </a:ln>
            </c:spPr>
          </c:dPt>
          <c:dPt>
            <c:idx val="2"/>
            <c:bubble3D val="0"/>
            <c:spPr>
              <a:solidFill>
                <a:srgbClr val="FFFF99"/>
              </a:solidFill>
              <a:ln>
                <a:solidFill>
                  <a:schemeClr val="tx1">
                    <a:lumMod val="50000"/>
                    <a:lumOff val="50000"/>
                  </a:schemeClr>
                </a:solidFill>
              </a:ln>
            </c:spPr>
          </c:dPt>
          <c:dPt>
            <c:idx val="3"/>
            <c:bubble3D val="0"/>
            <c:spPr>
              <a:solidFill>
                <a:schemeClr val="accent6">
                  <a:lumMod val="60000"/>
                  <a:lumOff val="40000"/>
                </a:schemeClr>
              </a:solidFill>
              <a:ln>
                <a:solidFill>
                  <a:schemeClr val="tx1">
                    <a:lumMod val="50000"/>
                    <a:lumOff val="50000"/>
                  </a:schemeClr>
                </a:solidFill>
              </a:ln>
            </c:spPr>
          </c:dPt>
          <c:dPt>
            <c:idx val="4"/>
            <c:bubble3D val="0"/>
            <c:spPr>
              <a:solidFill>
                <a:srgbClr val="FF7979"/>
              </a:solidFill>
              <a:ln>
                <a:solidFill>
                  <a:schemeClr val="tx1">
                    <a:lumMod val="50000"/>
                    <a:lumOff val="50000"/>
                  </a:schemeClr>
                </a:solidFill>
              </a:ln>
            </c:spPr>
          </c:dPt>
          <c:dLbls>
            <c:spPr>
              <a:noFill/>
              <a:ln>
                <a:noFill/>
              </a:ln>
              <a:effectLst/>
            </c:spPr>
            <c:dLblPos val="bestFit"/>
            <c:showLegendKey val="0"/>
            <c:showVal val="0"/>
            <c:showCatName val="0"/>
            <c:showSerName val="0"/>
            <c:showPercent val="1"/>
            <c:showBubbleSize val="0"/>
            <c:separator>
</c:separator>
            <c:showLeaderLines val="1"/>
            <c:extLst>
              <c:ext xmlns:c15="http://schemas.microsoft.com/office/drawing/2012/chart" uri="{CE6537A1-D6FC-4f65-9D91-7224C49458BB}">
                <c15:layout/>
              </c:ext>
            </c:extLst>
          </c:dLbls>
          <c:cat>
            <c:strRef>
              <c:f>'造纸13-张伟 (2)'!$H$56:$H$60</c:f>
              <c:strCache>
                <c:ptCount val="5"/>
                <c:pt idx="0">
                  <c:v>≥80分</c:v>
                </c:pt>
                <c:pt idx="1">
                  <c:v>60-79分</c:v>
                </c:pt>
                <c:pt idx="2">
                  <c:v>40-59分</c:v>
                </c:pt>
                <c:pt idx="3">
                  <c:v>10-39分</c:v>
                </c:pt>
                <c:pt idx="4">
                  <c:v>＜10分</c:v>
                </c:pt>
              </c:strCache>
            </c:strRef>
          </c:cat>
          <c:val>
            <c:numRef>
              <c:f>'造纸13-张伟 (2)'!$J$56:$J$60</c:f>
              <c:numCache>
                <c:formatCode>General</c:formatCode>
                <c:ptCount val="5"/>
                <c:pt idx="0">
                  <c:v>7.6923076923076927E-2</c:v>
                </c:pt>
                <c:pt idx="1">
                  <c:v>7.6923076923076927E-2</c:v>
                </c:pt>
                <c:pt idx="2">
                  <c:v>0.53846153846153844</c:v>
                </c:pt>
                <c:pt idx="3">
                  <c:v>0.23076923076923078</c:v>
                </c:pt>
                <c:pt idx="4">
                  <c:v>7.6923076923076927E-2</c:v>
                </c:pt>
              </c:numCache>
            </c:numRef>
          </c:val>
        </c:ser>
        <c:dLbls>
          <c:dLblPos val="bestFit"/>
          <c:showLegendKey val="0"/>
          <c:showVal val="1"/>
          <c:showCatName val="0"/>
          <c:showSerName val="0"/>
          <c:showPercent val="0"/>
          <c:showBubbleSize val="0"/>
          <c:showLeaderLines val="1"/>
        </c:dLbls>
      </c:pie3DChart>
    </c:plotArea>
    <c:legend>
      <c:legendPos val="r"/>
      <c:layout>
        <c:manualLayout>
          <c:xMode val="edge"/>
          <c:yMode val="edge"/>
          <c:x val="0.76543592941971361"/>
          <c:y val="0.23978077452962057"/>
          <c:w val="0.19652773899716436"/>
          <c:h val="0.37771744049235229"/>
        </c:manualLayout>
      </c:layout>
      <c:overlay val="0"/>
      <c:txPr>
        <a:bodyPr/>
        <a:lstStyle/>
        <a:p>
          <a:pPr rtl="0">
            <a:defRPr/>
          </a:pPr>
          <a:endParaRPr lang="zh-CN"/>
        </a:p>
      </c:txPr>
    </c:legend>
    <c:plotVisOnly val="1"/>
    <c:dispBlanksAs val="gap"/>
    <c:showDLblsOverMax val="0"/>
  </c:chart>
  <c:spPr>
    <a:noFill/>
    <a:ln>
      <a:noFill/>
    </a:ln>
  </c:spPr>
  <c:txPr>
    <a:bodyPr/>
    <a:lstStyle/>
    <a:p>
      <a:pPr>
        <a:defRPr sz="700"/>
      </a:pPr>
      <a:endParaRPr lang="zh-CN"/>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'建材&amp;水泥'!$AG$2</c:f>
              <c:strCache>
                <c:ptCount val="1"/>
                <c:pt idx="0">
                  <c:v>数量</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zh-CN"/>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'建材&amp;水泥'!$AF$3:$AF$6</c:f>
              <c:strCache>
                <c:ptCount val="4"/>
                <c:pt idx="0">
                  <c:v>&gt;30分</c:v>
                </c:pt>
                <c:pt idx="1">
                  <c:v>20-29分</c:v>
                </c:pt>
                <c:pt idx="2">
                  <c:v>10-19分</c:v>
                </c:pt>
                <c:pt idx="3">
                  <c:v>&lt;10分</c:v>
                </c:pt>
              </c:strCache>
            </c:strRef>
          </c:cat>
          <c:val>
            <c:numRef>
              <c:f>'建材&amp;水泥'!$AG$3:$AG$6</c:f>
              <c:numCache>
                <c:formatCode>General</c:formatCode>
                <c:ptCount val="4"/>
                <c:pt idx="0">
                  <c:v>1</c:v>
                </c:pt>
                <c:pt idx="1">
                  <c:v>2</c:v>
                </c:pt>
                <c:pt idx="2">
                  <c:v>7</c:v>
                </c:pt>
                <c:pt idx="3">
                  <c:v>18</c:v>
                </c:pt>
              </c:numCache>
            </c:numRef>
          </c:val>
        </c:ser>
        <c:dLbls>
          <c:showLegendKey val="0"/>
          <c:showVal val="0"/>
          <c:showCatName val="0"/>
          <c:showSerName val="0"/>
          <c:showPercent val="1"/>
          <c:showBubbleSize val="0"/>
          <c:showLeaderLines val="1"/>
        </c:dLbls>
        <c:firstSliceAng val="0"/>
      </c:pieChart>
      <c:spPr>
        <a:noFill/>
        <a:ln>
          <a:noFill/>
        </a:ln>
        <a:effectLst/>
      </c:spPr>
    </c:plotArea>
    <c:legend>
      <c:legendPos val="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zh-CN"/>
        </a:p>
      </c:txPr>
    </c:legend>
    <c:plotVisOnly val="1"/>
    <c:dispBlanksAs val="zero"/>
    <c:showDLblsOverMax val="0"/>
  </c:chart>
  <c:spPr>
    <a:solidFill>
      <a:schemeClr val="bg1"/>
    </a:solidFill>
    <a:ln w="9525" cap="flat" cmpd="sng" algn="ctr">
      <a:solidFill>
        <a:schemeClr val="tx1">
          <a:lumMod val="15000"/>
          <a:lumOff val="85000"/>
        </a:schemeClr>
      </a:solidFill>
      <a:round/>
    </a:ln>
    <a:effectLst/>
  </c:spPr>
  <c:txPr>
    <a:bodyPr/>
    <a:lstStyle/>
    <a:p>
      <a:pPr>
        <a:defRPr>
          <a:solidFill>
            <a:schemeClr val="tx1"/>
          </a:solidFill>
        </a:defRPr>
      </a:pPr>
      <a:endParaRPr lang="zh-CN"/>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02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latinLnBrk="1">
              <a:defRPr sz="1200">
                <a:solidFill>
                  <a:schemeClr val="tx1"/>
                </a:solidFill>
                <a:latin typeface="Gulim" pitchFamily="34" charset="-127"/>
                <a:ea typeface="Gulim" pitchFamily="34" charset="-127"/>
              </a:defRPr>
            </a:lvl1pPr>
          </a:lstStyle>
          <a:p>
            <a:pPr>
              <a:defRPr/>
            </a:pPr>
            <a:endParaRPr lang="zh-CN" altLang="en-US"/>
          </a:p>
        </p:txBody>
      </p:sp>
      <p:sp>
        <p:nvSpPr>
          <p:cNvPr id="14029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latinLnBrk="1">
              <a:defRPr sz="1200">
                <a:solidFill>
                  <a:schemeClr val="tx1"/>
                </a:solidFill>
                <a:latin typeface="Gulim" pitchFamily="34" charset="-127"/>
                <a:ea typeface="Gulim" pitchFamily="34" charset="-127"/>
              </a:defRPr>
            </a:lvl1pPr>
          </a:lstStyle>
          <a:p>
            <a:pPr>
              <a:defRPr/>
            </a:pPr>
            <a:endParaRPr lang="en-US" altLang="zh-CN"/>
          </a:p>
        </p:txBody>
      </p:sp>
      <p:sp>
        <p:nvSpPr>
          <p:cNvPr id="14029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latinLnBrk="1">
              <a:defRPr sz="1200">
                <a:solidFill>
                  <a:schemeClr val="tx1"/>
                </a:solidFill>
                <a:latin typeface="Gulim" pitchFamily="34" charset="-127"/>
                <a:ea typeface="Gulim" pitchFamily="34" charset="-127"/>
              </a:defRPr>
            </a:lvl1pPr>
          </a:lstStyle>
          <a:p>
            <a:pPr>
              <a:defRPr/>
            </a:pPr>
            <a:endParaRPr lang="en-US" altLang="zh-CN"/>
          </a:p>
        </p:txBody>
      </p:sp>
      <p:sp>
        <p:nvSpPr>
          <p:cNvPr id="14029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latinLnBrk="1">
              <a:defRPr sz="1200">
                <a:solidFill>
                  <a:schemeClr val="tx1"/>
                </a:solidFill>
                <a:latin typeface="Gulim" panose="020B0600000101010101" pitchFamily="34" charset="-127"/>
                <a:ea typeface="Gulim" panose="020B0600000101010101" pitchFamily="34" charset="-127"/>
              </a:defRPr>
            </a:lvl1pPr>
          </a:lstStyle>
          <a:p>
            <a:fld id="{02CE68BD-0B9E-4850-A70E-E59C9EBD94AC}" type="slidenum">
              <a:rPr lang="zh-CN" altLang="en-US"/>
              <a:pPr/>
              <a:t>‹#›</a:t>
            </a:fld>
            <a:endParaRPr lang="en-US" altLang="zh-CN"/>
          </a:p>
        </p:txBody>
      </p:sp>
    </p:spTree>
    <p:extLst>
      <p:ext uri="{BB962C8B-B14F-4D97-AF65-F5344CB8AC3E}">
        <p14:creationId xmlns:p14="http://schemas.microsoft.com/office/powerpoint/2010/main" val="22027001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latinLnBrk="1">
              <a:defRPr sz="1200">
                <a:solidFill>
                  <a:schemeClr val="tx1"/>
                </a:solidFill>
                <a:latin typeface="Times New Roman" pitchFamily="18" charset="0"/>
                <a:ea typeface="Gulim" pitchFamily="34" charset="-127"/>
              </a:defRPr>
            </a:lvl1pPr>
          </a:lstStyle>
          <a:p>
            <a:pPr>
              <a:defRPr/>
            </a:pPr>
            <a:endParaRPr lang="en-US" altLang="ko-KR"/>
          </a:p>
        </p:txBody>
      </p:sp>
      <p:sp>
        <p:nvSpPr>
          <p:cNvPr id="2662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latinLnBrk="1">
              <a:defRPr sz="1200">
                <a:solidFill>
                  <a:schemeClr val="tx1"/>
                </a:solidFill>
                <a:latin typeface="Times New Roman" pitchFamily="18" charset="0"/>
                <a:ea typeface="Gulim" pitchFamily="34" charset="-127"/>
              </a:defRPr>
            </a:lvl1pPr>
          </a:lstStyle>
          <a:p>
            <a:pPr>
              <a:defRPr/>
            </a:pPr>
            <a:endParaRPr lang="en-US" altLang="ko-KR"/>
          </a:p>
        </p:txBody>
      </p:sp>
      <p:sp>
        <p:nvSpPr>
          <p:cNvPr id="1853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ko-KR" altLang="en-US" noProof="0" smtClean="0"/>
              <a:t>마스터 문자열 유형을 편집하려면 누르십시오</a:t>
            </a:r>
            <a:r>
              <a:rPr lang="en-US" altLang="ko-KR" noProof="0" smtClean="0"/>
              <a:t>.</a:t>
            </a:r>
          </a:p>
          <a:p>
            <a:pPr lvl="1"/>
            <a:r>
              <a:rPr lang="ko-KR" altLang="en-US" noProof="0" smtClean="0"/>
              <a:t>둘째 수준</a:t>
            </a:r>
          </a:p>
          <a:p>
            <a:pPr lvl="2"/>
            <a:r>
              <a:rPr lang="ko-KR" altLang="en-US" noProof="0" smtClean="0"/>
              <a:t>세째 수준</a:t>
            </a:r>
          </a:p>
          <a:p>
            <a:pPr lvl="3"/>
            <a:r>
              <a:rPr lang="ko-KR" altLang="en-US" noProof="0" smtClean="0"/>
              <a:t>네째 수준</a:t>
            </a:r>
          </a:p>
          <a:p>
            <a:pPr lvl="4"/>
            <a:r>
              <a:rPr lang="ko-KR" altLang="en-US" noProof="0" smtClean="0"/>
              <a:t>다섯째 수준</a:t>
            </a:r>
          </a:p>
        </p:txBody>
      </p:sp>
      <p:sp>
        <p:nvSpPr>
          <p:cNvPr id="2663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latinLnBrk="1">
              <a:defRPr sz="1200">
                <a:solidFill>
                  <a:schemeClr val="tx1"/>
                </a:solidFill>
                <a:latin typeface="Times New Roman" pitchFamily="18" charset="0"/>
                <a:ea typeface="Gulim" pitchFamily="34" charset="-127"/>
              </a:defRPr>
            </a:lvl1pPr>
          </a:lstStyle>
          <a:p>
            <a:pPr>
              <a:defRPr/>
            </a:pPr>
            <a:endParaRPr lang="en-US" altLang="ko-KR"/>
          </a:p>
        </p:txBody>
      </p:sp>
      <p:sp>
        <p:nvSpPr>
          <p:cNvPr id="2663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latinLnBrk="1">
              <a:defRPr sz="1200">
                <a:solidFill>
                  <a:schemeClr val="tx1"/>
                </a:solidFill>
                <a:latin typeface="Times New Roman" panose="02020603050405020304" pitchFamily="18" charset="0"/>
                <a:ea typeface="Gulim" panose="020B0600000101010101" pitchFamily="34" charset="-127"/>
              </a:defRPr>
            </a:lvl1pPr>
          </a:lstStyle>
          <a:p>
            <a:fld id="{7612561C-ED54-4AC8-9F60-8936C75D8266}" type="slidenum">
              <a:rPr lang="en-US" altLang="ko-KR"/>
              <a:pPr/>
              <a:t>‹#›</a:t>
            </a:fld>
            <a:endParaRPr lang="en-US" altLang="ko-KR"/>
          </a:p>
        </p:txBody>
      </p:sp>
    </p:spTree>
    <p:extLst>
      <p:ext uri="{BB962C8B-B14F-4D97-AF65-F5344CB8AC3E}">
        <p14:creationId xmlns:p14="http://schemas.microsoft.com/office/powerpoint/2010/main" val="2843307373"/>
      </p:ext>
    </p:extLst>
  </p:cSld>
  <p:clrMap bg1="lt1" tx1="dk1" bg2="lt2" tx2="dk2" accent1="accent1" accent2="accent2" accent3="accent3" accent4="accent4" accent5="accent5" accent6="accent6" hlink="hlink" folHlink="folHlink"/>
  <p:notesStyle>
    <a:lvl1pPr algn="l" rtl="0" eaLnBrk="0" fontAlgn="base" latinLnBrk="1" hangingPunct="0">
      <a:spcBef>
        <a:spcPct val="30000"/>
      </a:spcBef>
      <a:spcAft>
        <a:spcPct val="0"/>
      </a:spcAft>
      <a:defRPr kumimoji="1" sz="1200" kern="1200">
        <a:solidFill>
          <a:schemeClr val="tx1"/>
        </a:solidFill>
        <a:latin typeface="Gulim" pitchFamily="34" charset="-127"/>
        <a:ea typeface="Gulim" pitchFamily="34" charset="-127"/>
        <a:cs typeface="+mn-cs"/>
      </a:defRPr>
    </a:lvl1pPr>
    <a:lvl2pPr marL="457200" algn="l" rtl="0" eaLnBrk="0" fontAlgn="base" latinLnBrk="1" hangingPunct="0">
      <a:spcBef>
        <a:spcPct val="30000"/>
      </a:spcBef>
      <a:spcAft>
        <a:spcPct val="0"/>
      </a:spcAft>
      <a:defRPr kumimoji="1" sz="1200" kern="1200">
        <a:solidFill>
          <a:schemeClr val="tx1"/>
        </a:solidFill>
        <a:latin typeface="Gulim" pitchFamily="34" charset="-127"/>
        <a:ea typeface="Gulim" pitchFamily="34" charset="-127"/>
        <a:cs typeface="+mn-cs"/>
      </a:defRPr>
    </a:lvl2pPr>
    <a:lvl3pPr marL="914400" algn="l" rtl="0" eaLnBrk="0" fontAlgn="base" latinLnBrk="1" hangingPunct="0">
      <a:spcBef>
        <a:spcPct val="30000"/>
      </a:spcBef>
      <a:spcAft>
        <a:spcPct val="0"/>
      </a:spcAft>
      <a:defRPr kumimoji="1" sz="1200" kern="1200">
        <a:solidFill>
          <a:schemeClr val="tx1"/>
        </a:solidFill>
        <a:latin typeface="Gulim" pitchFamily="34" charset="-127"/>
        <a:ea typeface="Gulim" pitchFamily="34" charset="-127"/>
        <a:cs typeface="+mn-cs"/>
      </a:defRPr>
    </a:lvl3pPr>
    <a:lvl4pPr marL="1371600" algn="l" rtl="0" eaLnBrk="0" fontAlgn="base" latinLnBrk="1" hangingPunct="0">
      <a:spcBef>
        <a:spcPct val="30000"/>
      </a:spcBef>
      <a:spcAft>
        <a:spcPct val="0"/>
      </a:spcAft>
      <a:defRPr kumimoji="1" sz="1200" kern="1200">
        <a:solidFill>
          <a:schemeClr val="tx1"/>
        </a:solidFill>
        <a:latin typeface="Gulim" pitchFamily="34" charset="-127"/>
        <a:ea typeface="Gulim" pitchFamily="34" charset="-127"/>
        <a:cs typeface="+mn-cs"/>
      </a:defRPr>
    </a:lvl4pPr>
    <a:lvl5pPr marL="1828800" algn="l" rtl="0" eaLnBrk="0" fontAlgn="base" latinLnBrk="1" hangingPunct="0">
      <a:spcBef>
        <a:spcPct val="30000"/>
      </a:spcBef>
      <a:spcAft>
        <a:spcPct val="0"/>
      </a:spcAft>
      <a:defRPr kumimoji="1" sz="1200" kern="1200">
        <a:solidFill>
          <a:schemeClr val="tx1"/>
        </a:solidFill>
        <a:latin typeface="Gulim" pitchFamily="34" charset="-127"/>
        <a:ea typeface="Gulim" pitchFamily="34" charset="-127"/>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标题 5"/>
          <p:cNvSpPr>
            <a:spLocks noGrp="1"/>
          </p:cNvSpPr>
          <p:nvPr>
            <p:ph type="title"/>
          </p:nvPr>
        </p:nvSpPr>
        <p:spPr/>
        <p:txBody>
          <a:bodyPr/>
          <a:lstStyle>
            <a:lvl1pPr>
              <a:defRPr sz="3600">
                <a:solidFill>
                  <a:schemeClr val="tx1"/>
                </a:solidFill>
              </a:defRPr>
            </a:lvl1pPr>
          </a:lstStyle>
          <a:p>
            <a:r>
              <a:rPr lang="zh-CN" altLang="en-US" dirty="0" smtClean="0"/>
              <a:t>单击此处编辑母版标题样式</a:t>
            </a:r>
            <a:endParaRPr lang="zh-CN" altLang="en-US" dirty="0"/>
          </a:p>
        </p:txBody>
      </p:sp>
      <p:sp>
        <p:nvSpPr>
          <p:cNvPr id="4" name="Rectangle 34"/>
          <p:cNvSpPr>
            <a:spLocks noGrp="1" noChangeArrowheads="1"/>
          </p:cNvSpPr>
          <p:nvPr>
            <p:ph type="ftr" sz="quarter" idx="10"/>
          </p:nvPr>
        </p:nvSpPr>
        <p:spPr/>
        <p:txBody>
          <a:bodyPr/>
          <a:lstStyle>
            <a:lvl1pPr>
              <a:defRPr/>
            </a:lvl1pPr>
          </a:lstStyle>
          <a:p>
            <a:fld id="{00AD3795-3665-40ED-8F80-31D07B76FFB5}" type="slidenum">
              <a:rPr lang="en-US" altLang="zh-CN"/>
              <a:pPr/>
              <a:t>‹#›</a:t>
            </a:fld>
            <a:endParaRPr lang="en-US" altLang="zh-CN"/>
          </a:p>
        </p:txBody>
      </p:sp>
    </p:spTree>
    <p:extLst>
      <p:ext uri="{BB962C8B-B14F-4D97-AF65-F5344CB8AC3E}">
        <p14:creationId xmlns:p14="http://schemas.microsoft.com/office/powerpoint/2010/main" val="8664069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p:txBody>
          <a:bodyPr/>
          <a:lstStyle>
            <a:lvl1pPr>
              <a:defRPr kumimoji="1"/>
            </a:lvl1pPr>
          </a:lstStyle>
          <a:p>
            <a:r>
              <a:rPr lang="de-DE" altLang="zh-CN"/>
              <a:t>Page </a:t>
            </a:r>
            <a:fld id="{7925FB6B-416F-48C8-92CA-4C4C7EA45A87}" type="slidenum">
              <a:rPr lang="de-DE" altLang="zh-CN" sz="1400" b="1"/>
              <a:pPr/>
              <a:t>‹#›</a:t>
            </a:fld>
            <a:endParaRPr lang="de-DE" altLang="zh-CN" sz="1400" b="1"/>
          </a:p>
        </p:txBody>
      </p:sp>
    </p:spTree>
    <p:extLst>
      <p:ext uri="{BB962C8B-B14F-4D97-AF65-F5344CB8AC3E}">
        <p14:creationId xmlns:p14="http://schemas.microsoft.com/office/powerpoint/2010/main" val="2863144860"/>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ftr" sz="quarter" idx="10"/>
          </p:nvPr>
        </p:nvSpPr>
        <p:spPr/>
        <p:txBody>
          <a:bodyPr/>
          <a:lstStyle>
            <a:lvl1pPr>
              <a:defRPr kumimoji="1"/>
            </a:lvl1pPr>
          </a:lstStyle>
          <a:p>
            <a:r>
              <a:rPr lang="de-DE" altLang="zh-CN"/>
              <a:t>Page </a:t>
            </a:r>
            <a:fld id="{85116A5E-7A71-4F13-BD92-2D2CEEB7A213}" type="slidenum">
              <a:rPr lang="de-DE" altLang="zh-CN" sz="1400" b="1"/>
              <a:pPr/>
              <a:t>‹#›</a:t>
            </a:fld>
            <a:endParaRPr lang="de-DE" altLang="zh-CN" sz="1400" b="1"/>
          </a:p>
        </p:txBody>
      </p:sp>
    </p:spTree>
    <p:extLst>
      <p:ext uri="{BB962C8B-B14F-4D97-AF65-F5344CB8AC3E}">
        <p14:creationId xmlns:p14="http://schemas.microsoft.com/office/powerpoint/2010/main" val="3682573251"/>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ftr" sz="quarter" idx="10"/>
          </p:nvPr>
        </p:nvSpPr>
        <p:spPr/>
        <p:txBody>
          <a:bodyPr/>
          <a:lstStyle>
            <a:lvl1pPr>
              <a:defRPr kumimoji="1"/>
            </a:lvl1pPr>
          </a:lstStyle>
          <a:p>
            <a:r>
              <a:rPr lang="de-DE" altLang="zh-CN"/>
              <a:t>Page </a:t>
            </a:r>
            <a:fld id="{99A4035D-606F-40D9-AE6D-2C97B4FDBDEE}" type="slidenum">
              <a:rPr lang="de-DE" altLang="zh-CN" sz="1400" b="1"/>
              <a:pPr/>
              <a:t>‹#›</a:t>
            </a:fld>
            <a:endParaRPr lang="de-DE" altLang="zh-CN" sz="1400" b="1"/>
          </a:p>
        </p:txBody>
      </p:sp>
    </p:spTree>
    <p:extLst>
      <p:ext uri="{BB962C8B-B14F-4D97-AF65-F5344CB8AC3E}">
        <p14:creationId xmlns:p14="http://schemas.microsoft.com/office/powerpoint/2010/main" val="1519491557"/>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339634" y="1097279"/>
            <a:ext cx="8466229" cy="479234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ftr" sz="quarter" idx="10"/>
          </p:nvPr>
        </p:nvSpPr>
        <p:spPr/>
        <p:txBody>
          <a:bodyPr/>
          <a:lstStyle>
            <a:lvl1pPr>
              <a:defRPr kumimoji="1"/>
            </a:lvl1pPr>
          </a:lstStyle>
          <a:p>
            <a:r>
              <a:rPr lang="de-DE" altLang="zh-CN"/>
              <a:t>Page </a:t>
            </a:r>
            <a:fld id="{004F67D6-071A-4E67-954C-23FE8D35A4A6}" type="slidenum">
              <a:rPr lang="de-DE" altLang="zh-CN" sz="1400" b="1"/>
              <a:pPr/>
              <a:t>‹#›</a:t>
            </a:fld>
            <a:endParaRPr lang="de-DE" altLang="zh-CN" sz="1400" b="1"/>
          </a:p>
        </p:txBody>
      </p:sp>
    </p:spTree>
    <p:extLst>
      <p:ext uri="{BB962C8B-B14F-4D97-AF65-F5344CB8AC3E}">
        <p14:creationId xmlns:p14="http://schemas.microsoft.com/office/powerpoint/2010/main" val="1322586208"/>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05600" y="230188"/>
            <a:ext cx="2100263" cy="5659437"/>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03225" y="230188"/>
            <a:ext cx="6149975" cy="5659437"/>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ftr" sz="quarter" idx="10"/>
          </p:nvPr>
        </p:nvSpPr>
        <p:spPr/>
        <p:txBody>
          <a:bodyPr/>
          <a:lstStyle>
            <a:lvl1pPr>
              <a:defRPr kumimoji="1"/>
            </a:lvl1pPr>
          </a:lstStyle>
          <a:p>
            <a:r>
              <a:rPr lang="de-DE" altLang="zh-CN"/>
              <a:t>Page </a:t>
            </a:r>
            <a:fld id="{13E54BE4-A053-42B4-82C3-4DA55E58013B}" type="slidenum">
              <a:rPr lang="de-DE" altLang="zh-CN" sz="1400" b="1"/>
              <a:pPr/>
              <a:t>‹#›</a:t>
            </a:fld>
            <a:endParaRPr lang="de-DE" altLang="zh-CN" sz="1400" b="1"/>
          </a:p>
        </p:txBody>
      </p:sp>
    </p:spTree>
    <p:extLst>
      <p:ext uri="{BB962C8B-B14F-4D97-AF65-F5344CB8AC3E}">
        <p14:creationId xmlns:p14="http://schemas.microsoft.com/office/powerpoint/2010/main" val="3148572057"/>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标题幻灯片">
    <p:spTree>
      <p:nvGrpSpPr>
        <p:cNvPr id="1" name=""/>
        <p:cNvGrpSpPr/>
        <p:nvPr/>
      </p:nvGrpSpPr>
      <p:grpSpPr>
        <a:xfrm>
          <a:off x="0" y="0"/>
          <a:ext cx="0" cy="0"/>
          <a:chOff x="0" y="0"/>
          <a:chExt cx="0" cy="0"/>
        </a:xfrm>
      </p:grpSpPr>
      <p:pic>
        <p:nvPicPr>
          <p:cNvPr id="2" name="Picture 2" descr="Hintergrund"/>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604" descr="Business5"/>
          <p:cNvPicPr>
            <a:picLocks noChangeAspect="1" noChangeArrowheads="1" noCrop="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1500461"/>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标题幻灯片">
    <p:spTree>
      <p:nvGrpSpPr>
        <p:cNvPr id="1" name=""/>
        <p:cNvGrpSpPr/>
        <p:nvPr/>
      </p:nvGrpSpPr>
      <p:grpSpPr>
        <a:xfrm>
          <a:off x="0" y="0"/>
          <a:ext cx="0" cy="0"/>
          <a:chOff x="0" y="0"/>
          <a:chExt cx="0" cy="0"/>
        </a:xfrm>
      </p:grpSpPr>
      <p:pic>
        <p:nvPicPr>
          <p:cNvPr id="2" name="Picture 604" descr="Business5"/>
          <p:cNvPicPr>
            <a:picLocks noChangeAspect="1" noChangeArrowheads="1" noCrop="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279462"/>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339634" y="1097279"/>
            <a:ext cx="8466229" cy="4792345"/>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ftr" sz="quarter" idx="10"/>
          </p:nvPr>
        </p:nvSpPr>
        <p:spPr/>
        <p:txBody>
          <a:bodyPr/>
          <a:lstStyle>
            <a:lvl1pPr>
              <a:defRPr kumimoji="1"/>
            </a:lvl1pPr>
          </a:lstStyle>
          <a:p>
            <a:r>
              <a:rPr lang="de-DE" altLang="zh-CN"/>
              <a:t>Page </a:t>
            </a:r>
            <a:fld id="{774C9F55-7E78-4931-A709-0D2CBBEE2032}" type="slidenum">
              <a:rPr lang="de-DE" altLang="zh-CN" sz="1400" b="1"/>
              <a:pPr/>
              <a:t>‹#›</a:t>
            </a:fld>
            <a:endParaRPr lang="de-DE" altLang="zh-CN" sz="1400" b="1"/>
          </a:p>
        </p:txBody>
      </p:sp>
    </p:spTree>
    <p:extLst>
      <p:ext uri="{BB962C8B-B14F-4D97-AF65-F5344CB8AC3E}">
        <p14:creationId xmlns:p14="http://schemas.microsoft.com/office/powerpoint/2010/main" val="1903539792"/>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4"/>
          <p:cNvSpPr>
            <a:spLocks noGrp="1" noChangeArrowheads="1"/>
          </p:cNvSpPr>
          <p:nvPr>
            <p:ph type="ftr" sz="quarter" idx="10"/>
          </p:nvPr>
        </p:nvSpPr>
        <p:spPr/>
        <p:txBody>
          <a:bodyPr/>
          <a:lstStyle>
            <a:lvl1pPr>
              <a:defRPr kumimoji="1"/>
            </a:lvl1pPr>
          </a:lstStyle>
          <a:p>
            <a:r>
              <a:rPr lang="de-DE" altLang="zh-CN"/>
              <a:t>Page </a:t>
            </a:r>
            <a:fld id="{CCF5C75C-1F71-4E58-88D2-C3C05C8293F8}" type="slidenum">
              <a:rPr lang="de-DE" altLang="zh-CN" sz="1400" b="1"/>
              <a:pPr/>
              <a:t>‹#›</a:t>
            </a:fld>
            <a:endParaRPr lang="de-DE" altLang="zh-CN" sz="1400" b="1"/>
          </a:p>
        </p:txBody>
      </p:sp>
    </p:spTree>
    <p:extLst>
      <p:ext uri="{BB962C8B-B14F-4D97-AF65-F5344CB8AC3E}">
        <p14:creationId xmlns:p14="http://schemas.microsoft.com/office/powerpoint/2010/main" val="2707899563"/>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07988" y="1090613"/>
            <a:ext cx="4122737" cy="479901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83125" y="1090613"/>
            <a:ext cx="4122738" cy="479901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ftr" sz="quarter" idx="10"/>
          </p:nvPr>
        </p:nvSpPr>
        <p:spPr/>
        <p:txBody>
          <a:bodyPr/>
          <a:lstStyle>
            <a:lvl1pPr>
              <a:defRPr kumimoji="1"/>
            </a:lvl1pPr>
          </a:lstStyle>
          <a:p>
            <a:r>
              <a:rPr lang="de-DE" altLang="zh-CN"/>
              <a:t>Page </a:t>
            </a:r>
            <a:fld id="{EA426C91-E62F-40E6-BC36-E95C4193C95C}" type="slidenum">
              <a:rPr lang="de-DE" altLang="zh-CN" sz="1400" b="1"/>
              <a:pPr/>
              <a:t>‹#›</a:t>
            </a:fld>
            <a:endParaRPr lang="de-DE" altLang="zh-CN" sz="1400" b="1"/>
          </a:p>
        </p:txBody>
      </p:sp>
    </p:spTree>
    <p:extLst>
      <p:ext uri="{BB962C8B-B14F-4D97-AF65-F5344CB8AC3E}">
        <p14:creationId xmlns:p14="http://schemas.microsoft.com/office/powerpoint/2010/main" val="2324371149"/>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6356350"/>
            <a:ext cx="2133600" cy="365125"/>
          </a:xfrm>
          <a:prstGeom prst="rect">
            <a:avLst/>
          </a:prstGeom>
        </p:spPr>
        <p:txBody>
          <a:bodyPr/>
          <a:lstStyle>
            <a:lvl1pPr latinLnBrk="1">
              <a:spcBef>
                <a:spcPct val="20000"/>
              </a:spcBef>
              <a:buClr>
                <a:schemeClr val="hlink"/>
              </a:buClr>
              <a:buFont typeface="Wingdings" pitchFamily="2" charset="2"/>
              <a:buChar char="u"/>
              <a:defRPr>
                <a:latin typeface="宋体" charset="-122"/>
                <a:ea typeface="宋体" charset="-122"/>
              </a:defRPr>
            </a:lvl1pPr>
          </a:lstStyle>
          <a:p>
            <a:pPr>
              <a:defRPr/>
            </a:pPr>
            <a:fld id="{3776E378-EECD-4CE6-B6CD-017893595FA8}" type="datetimeFigureOut">
              <a:rPr lang="zh-CN" altLang="en-US"/>
              <a:pPr>
                <a:defRPr/>
              </a:pPr>
              <a:t>2016/3/1</a:t>
            </a:fld>
            <a:endParaRPr lang="zh-CN" altLang="en-US"/>
          </a:p>
        </p:txBody>
      </p:sp>
      <p:sp>
        <p:nvSpPr>
          <p:cNvPr id="3" name="页脚占位符 2"/>
          <p:cNvSpPr>
            <a:spLocks noGrp="1"/>
          </p:cNvSpPr>
          <p:nvPr>
            <p:ph type="ftr" sz="quarter" idx="11"/>
          </p:nvPr>
        </p:nvSpPr>
        <p:spPr/>
        <p:txBody>
          <a:bodyPr/>
          <a:lstStyle>
            <a:lvl1pPr>
              <a:defRPr/>
            </a:lvl1pPr>
          </a:lstStyle>
          <a:p>
            <a:pPr>
              <a:defRPr/>
            </a:pPr>
            <a:endParaRPr lang="zh-CN" altLang="en-US"/>
          </a:p>
        </p:txBody>
      </p:sp>
      <p:sp>
        <p:nvSpPr>
          <p:cNvPr id="4" name="灯片编号占位符 3"/>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latinLnBrk="1">
              <a:spcBef>
                <a:spcPct val="20000"/>
              </a:spcBef>
              <a:buClr>
                <a:schemeClr val="hlink"/>
              </a:buClr>
              <a:buFont typeface="Wingdings" panose="05000000000000000000" pitchFamily="2" charset="2"/>
              <a:buChar char="u"/>
              <a:defRPr/>
            </a:lvl1pPr>
          </a:lstStyle>
          <a:p>
            <a:fld id="{54D367E8-6680-482A-9D9E-76469FBF22A3}" type="slidenum">
              <a:rPr lang="zh-CN" altLang="en-US"/>
              <a:pPr/>
              <a:t>‹#›</a:t>
            </a:fld>
            <a:endParaRPr lang="zh-CN" altLang="en-US"/>
          </a:p>
        </p:txBody>
      </p:sp>
    </p:spTree>
    <p:extLst>
      <p:ext uri="{BB962C8B-B14F-4D97-AF65-F5344CB8AC3E}">
        <p14:creationId xmlns:p14="http://schemas.microsoft.com/office/powerpoint/2010/main" val="3863473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ftr" sz="quarter" idx="10"/>
          </p:nvPr>
        </p:nvSpPr>
        <p:spPr/>
        <p:txBody>
          <a:bodyPr/>
          <a:lstStyle>
            <a:lvl1pPr>
              <a:defRPr kumimoji="1"/>
            </a:lvl1pPr>
          </a:lstStyle>
          <a:p>
            <a:r>
              <a:rPr lang="de-DE" altLang="zh-CN"/>
              <a:t>Page </a:t>
            </a:r>
            <a:fld id="{F3AE3634-D152-4F18-A241-321519129597}" type="slidenum">
              <a:rPr lang="de-DE" altLang="zh-CN" sz="1400" b="1"/>
              <a:pPr/>
              <a:t>‹#›</a:t>
            </a:fld>
            <a:endParaRPr lang="de-DE" altLang="zh-CN" sz="1400" b="1"/>
          </a:p>
        </p:txBody>
      </p:sp>
    </p:spTree>
    <p:extLst>
      <p:ext uri="{BB962C8B-B14F-4D97-AF65-F5344CB8AC3E}">
        <p14:creationId xmlns:p14="http://schemas.microsoft.com/office/powerpoint/2010/main" val="2897797695"/>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ftr" sz="quarter" idx="10"/>
          </p:nvPr>
        </p:nvSpPr>
        <p:spPr/>
        <p:txBody>
          <a:bodyPr/>
          <a:lstStyle>
            <a:lvl1pPr>
              <a:defRPr kumimoji="1"/>
            </a:lvl1pPr>
          </a:lstStyle>
          <a:p>
            <a:r>
              <a:rPr lang="de-DE" altLang="zh-CN"/>
              <a:t>Page </a:t>
            </a:r>
            <a:fld id="{D67339C2-43FE-41B1-BED8-398C47F17B58}" type="slidenum">
              <a:rPr lang="de-DE" altLang="zh-CN" sz="1400" b="1"/>
              <a:pPr/>
              <a:t>‹#›</a:t>
            </a:fld>
            <a:endParaRPr lang="de-DE" altLang="zh-CN" sz="1400" b="1"/>
          </a:p>
        </p:txBody>
      </p:sp>
    </p:spTree>
    <p:extLst>
      <p:ext uri="{BB962C8B-B14F-4D97-AF65-F5344CB8AC3E}">
        <p14:creationId xmlns:p14="http://schemas.microsoft.com/office/powerpoint/2010/main" val="2462015819"/>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p:txBody>
          <a:bodyPr/>
          <a:lstStyle>
            <a:lvl1pPr>
              <a:defRPr kumimoji="1"/>
            </a:lvl1pPr>
          </a:lstStyle>
          <a:p>
            <a:r>
              <a:rPr lang="de-DE" altLang="zh-CN"/>
              <a:t>Page </a:t>
            </a:r>
            <a:fld id="{9C1D922D-4A04-4C9A-ADFD-1B403EB1554F}" type="slidenum">
              <a:rPr lang="de-DE" altLang="zh-CN" sz="1400" b="1"/>
              <a:pPr/>
              <a:t>‹#›</a:t>
            </a:fld>
            <a:endParaRPr lang="de-DE" altLang="zh-CN" sz="1400" b="1"/>
          </a:p>
        </p:txBody>
      </p:sp>
    </p:spTree>
    <p:extLst>
      <p:ext uri="{BB962C8B-B14F-4D97-AF65-F5344CB8AC3E}">
        <p14:creationId xmlns:p14="http://schemas.microsoft.com/office/powerpoint/2010/main" val="3702415144"/>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ftr" sz="quarter" idx="10"/>
          </p:nvPr>
        </p:nvSpPr>
        <p:spPr/>
        <p:txBody>
          <a:bodyPr/>
          <a:lstStyle>
            <a:lvl1pPr>
              <a:defRPr kumimoji="1"/>
            </a:lvl1pPr>
          </a:lstStyle>
          <a:p>
            <a:r>
              <a:rPr lang="de-DE" altLang="zh-CN"/>
              <a:t>Page </a:t>
            </a:r>
            <a:fld id="{FE977D7D-267E-4D5A-97F8-12C6EC1A1F90}" type="slidenum">
              <a:rPr lang="de-DE" altLang="zh-CN" sz="1400" b="1"/>
              <a:pPr/>
              <a:t>‹#›</a:t>
            </a:fld>
            <a:endParaRPr lang="de-DE" altLang="zh-CN" sz="1400" b="1"/>
          </a:p>
        </p:txBody>
      </p:sp>
    </p:spTree>
    <p:extLst>
      <p:ext uri="{BB962C8B-B14F-4D97-AF65-F5344CB8AC3E}">
        <p14:creationId xmlns:p14="http://schemas.microsoft.com/office/powerpoint/2010/main" val="750169575"/>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ftr" sz="quarter" idx="10"/>
          </p:nvPr>
        </p:nvSpPr>
        <p:spPr/>
        <p:txBody>
          <a:bodyPr/>
          <a:lstStyle>
            <a:lvl1pPr>
              <a:defRPr kumimoji="1"/>
            </a:lvl1pPr>
          </a:lstStyle>
          <a:p>
            <a:r>
              <a:rPr lang="de-DE" altLang="zh-CN"/>
              <a:t>Page </a:t>
            </a:r>
            <a:fld id="{969135B2-D046-4BBE-ABED-136EF2A629E5}" type="slidenum">
              <a:rPr lang="de-DE" altLang="zh-CN" sz="1400" b="1"/>
              <a:pPr/>
              <a:t>‹#›</a:t>
            </a:fld>
            <a:endParaRPr lang="de-DE" altLang="zh-CN" sz="1400" b="1"/>
          </a:p>
        </p:txBody>
      </p:sp>
    </p:spTree>
    <p:extLst>
      <p:ext uri="{BB962C8B-B14F-4D97-AF65-F5344CB8AC3E}">
        <p14:creationId xmlns:p14="http://schemas.microsoft.com/office/powerpoint/2010/main" val="1038692699"/>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339634" y="1097279"/>
            <a:ext cx="8466229" cy="479234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ftr" sz="quarter" idx="10"/>
          </p:nvPr>
        </p:nvSpPr>
        <p:spPr/>
        <p:txBody>
          <a:bodyPr/>
          <a:lstStyle>
            <a:lvl1pPr>
              <a:defRPr kumimoji="1"/>
            </a:lvl1pPr>
          </a:lstStyle>
          <a:p>
            <a:r>
              <a:rPr lang="de-DE" altLang="zh-CN"/>
              <a:t>Page </a:t>
            </a:r>
            <a:fld id="{EAE83D58-32CC-418A-B496-CD35B8281E0D}" type="slidenum">
              <a:rPr lang="de-DE" altLang="zh-CN" sz="1400" b="1"/>
              <a:pPr/>
              <a:t>‹#›</a:t>
            </a:fld>
            <a:endParaRPr lang="de-DE" altLang="zh-CN" sz="1400" b="1"/>
          </a:p>
        </p:txBody>
      </p:sp>
    </p:spTree>
    <p:extLst>
      <p:ext uri="{BB962C8B-B14F-4D97-AF65-F5344CB8AC3E}">
        <p14:creationId xmlns:p14="http://schemas.microsoft.com/office/powerpoint/2010/main" val="1486483877"/>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05600" y="230188"/>
            <a:ext cx="2100263" cy="5659437"/>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03225" y="230188"/>
            <a:ext cx="6149975" cy="5659437"/>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ftr" sz="quarter" idx="10"/>
          </p:nvPr>
        </p:nvSpPr>
        <p:spPr/>
        <p:txBody>
          <a:bodyPr/>
          <a:lstStyle>
            <a:lvl1pPr>
              <a:defRPr kumimoji="1"/>
            </a:lvl1pPr>
          </a:lstStyle>
          <a:p>
            <a:r>
              <a:rPr lang="de-DE" altLang="zh-CN"/>
              <a:t>Page </a:t>
            </a:r>
            <a:fld id="{2E35B37D-C42D-42C8-B11C-B69E024143F2}" type="slidenum">
              <a:rPr lang="de-DE" altLang="zh-CN" sz="1400" b="1"/>
              <a:pPr/>
              <a:t>‹#›</a:t>
            </a:fld>
            <a:endParaRPr lang="de-DE" altLang="zh-CN" sz="1400" b="1"/>
          </a:p>
        </p:txBody>
      </p:sp>
    </p:spTree>
    <p:extLst>
      <p:ext uri="{BB962C8B-B14F-4D97-AF65-F5344CB8AC3E}">
        <p14:creationId xmlns:p14="http://schemas.microsoft.com/office/powerpoint/2010/main" val="610266880"/>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4" name="Rectangle 18"/>
          <p:cNvSpPr>
            <a:spLocks noChangeArrowheads="1"/>
          </p:cNvSpPr>
          <p:nvPr/>
        </p:nvSpPr>
        <p:spPr bwMode="ltGray">
          <a:xfrm>
            <a:off x="0" y="6611938"/>
            <a:ext cx="9144000" cy="260350"/>
          </a:xfrm>
          <a:prstGeom prst="rect">
            <a:avLst/>
          </a:prstGeom>
          <a:solidFill>
            <a:schemeClr val="accent2"/>
          </a:solidFill>
          <a:ln>
            <a:noFill/>
          </a:ln>
          <a:effectLst/>
          <a:extLst/>
        </p:spPr>
        <p:txBody>
          <a:bodyPr wrap="none" anchor="ctr"/>
          <a:lstStyle/>
          <a:p>
            <a:pPr>
              <a:defRPr/>
            </a:pPr>
            <a:endParaRPr kumimoji="0" lang="zh-CN" altLang="en-US" sz="1800">
              <a:solidFill>
                <a:srgbClr val="163794"/>
              </a:solidFill>
              <a:latin typeface="Arial" pitchFamily="34" charset="0"/>
            </a:endParaRPr>
          </a:p>
        </p:txBody>
      </p:sp>
      <p:sp>
        <p:nvSpPr>
          <p:cNvPr id="3075" name="Rectangle 3"/>
          <p:cNvSpPr>
            <a:spLocks noGrp="1" noChangeArrowheads="1"/>
          </p:cNvSpPr>
          <p:nvPr>
            <p:ph type="subTitle" idx="1"/>
          </p:nvPr>
        </p:nvSpPr>
        <p:spPr bwMode="gray">
          <a:xfrm>
            <a:off x="1371600" y="5867400"/>
            <a:ext cx="6553200" cy="533400"/>
          </a:xfrm>
        </p:spPr>
        <p:txBody>
          <a:bodyPr/>
          <a:lstStyle>
            <a:lvl1pPr marL="0" indent="0" algn="ctr">
              <a:buFont typeface="Wingdings" pitchFamily="2" charset="2"/>
              <a:buNone/>
              <a:defRPr sz="1800" b="1">
                <a:solidFill>
                  <a:schemeClr val="tx2"/>
                </a:solidFill>
                <a:latin typeface="Verdana" pitchFamily="34" charset="0"/>
              </a:defRPr>
            </a:lvl1pPr>
          </a:lstStyle>
          <a:p>
            <a:pPr lvl="0"/>
            <a:r>
              <a:rPr lang="zh-CN" altLang="en-US" noProof="0" smtClean="0"/>
              <a:t>单击此处编辑母版副标题样式</a:t>
            </a:r>
            <a:endParaRPr lang="en-US" altLang="zh-CN" noProof="0" smtClean="0"/>
          </a:p>
        </p:txBody>
      </p:sp>
      <p:sp>
        <p:nvSpPr>
          <p:cNvPr id="3093" name="Rectangle 21"/>
          <p:cNvSpPr>
            <a:spLocks noGrp="1" noChangeArrowheads="1"/>
          </p:cNvSpPr>
          <p:nvPr>
            <p:ph type="ctrTitle" sz="quarter"/>
          </p:nvPr>
        </p:nvSpPr>
        <p:spPr bwMode="gray">
          <a:xfrm>
            <a:off x="0" y="0"/>
            <a:ext cx="9144000" cy="720725"/>
          </a:xfrm>
          <a:gradFill rotWithShape="1">
            <a:gsLst>
              <a:gs pos="0">
                <a:schemeClr val="tx1">
                  <a:gamma/>
                  <a:shade val="46275"/>
                  <a:invGamma/>
                </a:schemeClr>
              </a:gs>
              <a:gs pos="50000">
                <a:schemeClr val="tx1"/>
              </a:gs>
              <a:gs pos="100000">
                <a:schemeClr val="tx1">
                  <a:gamma/>
                  <a:shade val="46275"/>
                  <a:invGamma/>
                </a:schemeClr>
              </a:gs>
            </a:gsLst>
            <a:lin ang="0" scaled="1"/>
          </a:gradFill>
          <a:extLst/>
        </p:spPr>
        <p:txBody>
          <a:bodyPr/>
          <a:lstStyle>
            <a:lvl1pPr>
              <a:defRPr sz="4000"/>
            </a:lvl1pPr>
          </a:lstStyle>
          <a:p>
            <a:pPr lvl="0"/>
            <a:r>
              <a:rPr lang="zh-CN" altLang="en-US" noProof="0" smtClean="0"/>
              <a:t>单击此处编辑母版标题样式</a:t>
            </a:r>
            <a:endParaRPr lang="en-US" altLang="ko-KR" noProof="0" smtClean="0"/>
          </a:p>
        </p:txBody>
      </p:sp>
    </p:spTree>
    <p:extLst>
      <p:ext uri="{BB962C8B-B14F-4D97-AF65-F5344CB8AC3E}">
        <p14:creationId xmlns:p14="http://schemas.microsoft.com/office/powerpoint/2010/main" val="14194952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灯片编号占位符 4"/>
          <p:cNvSpPr>
            <a:spLocks noGrp="1"/>
          </p:cNvSpPr>
          <p:nvPr>
            <p:ph type="sldNum" sz="quarter" idx="10"/>
          </p:nvPr>
        </p:nvSpPr>
        <p:spPr/>
        <p:txBody>
          <a:bodyPr/>
          <a:lstStyle>
            <a:lvl1pPr>
              <a:defRPr kumimoji="1"/>
            </a:lvl1pPr>
          </a:lstStyle>
          <a:p>
            <a:pPr>
              <a:defRPr/>
            </a:pPr>
            <a:fld id="{56CE9096-584C-4123-B2C8-B2BFA0ED878C}" type="slidenum">
              <a:rPr lang="en-US" altLang="zh-CN"/>
              <a:pPr>
                <a:defRPr/>
              </a:pPr>
              <a:t>‹#›</a:t>
            </a:fld>
            <a:endParaRPr lang="en-US" altLang="zh-CN"/>
          </a:p>
        </p:txBody>
      </p:sp>
    </p:spTree>
    <p:extLst>
      <p:ext uri="{BB962C8B-B14F-4D97-AF65-F5344CB8AC3E}">
        <p14:creationId xmlns:p14="http://schemas.microsoft.com/office/powerpoint/2010/main" val="2751711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灯片编号占位符 4"/>
          <p:cNvSpPr>
            <a:spLocks noGrp="1"/>
          </p:cNvSpPr>
          <p:nvPr>
            <p:ph type="sldNum" sz="quarter" idx="10"/>
          </p:nvPr>
        </p:nvSpPr>
        <p:spPr/>
        <p:txBody>
          <a:bodyPr/>
          <a:lstStyle>
            <a:lvl1pPr>
              <a:defRPr kumimoji="1"/>
            </a:lvl1pPr>
          </a:lstStyle>
          <a:p>
            <a:pPr>
              <a:defRPr/>
            </a:pPr>
            <a:fld id="{FD7AB934-5F71-4223-96EA-967209F850A8}" type="slidenum">
              <a:rPr lang="en-US" altLang="zh-CN"/>
              <a:pPr>
                <a:defRPr/>
              </a:pPr>
              <a:t>‹#›</a:t>
            </a:fld>
            <a:endParaRPr lang="en-US" altLang="zh-CN"/>
          </a:p>
        </p:txBody>
      </p:sp>
    </p:spTree>
    <p:extLst>
      <p:ext uri="{BB962C8B-B14F-4D97-AF65-F5344CB8AC3E}">
        <p14:creationId xmlns:p14="http://schemas.microsoft.com/office/powerpoint/2010/main" val="20068693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标题幻灯片">
    <p:spTree>
      <p:nvGrpSpPr>
        <p:cNvPr id="1" name=""/>
        <p:cNvGrpSpPr/>
        <p:nvPr/>
      </p:nvGrpSpPr>
      <p:grpSpPr>
        <a:xfrm>
          <a:off x="0" y="0"/>
          <a:ext cx="0" cy="0"/>
          <a:chOff x="0" y="0"/>
          <a:chExt cx="0" cy="0"/>
        </a:xfrm>
      </p:grpSpPr>
      <p:pic>
        <p:nvPicPr>
          <p:cNvPr id="2" name="Picture 2" descr="Hintergrund"/>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604" descr="Business5"/>
          <p:cNvPicPr>
            <a:picLocks noChangeAspect="1" noChangeArrowheads="1" noCrop="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590535"/>
      </p:ext>
    </p:extLst>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152525"/>
            <a:ext cx="4038600" cy="5248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152525"/>
            <a:ext cx="4038600" cy="5248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灯片编号占位符 5"/>
          <p:cNvSpPr>
            <a:spLocks noGrp="1"/>
          </p:cNvSpPr>
          <p:nvPr>
            <p:ph type="sldNum" sz="quarter" idx="10"/>
          </p:nvPr>
        </p:nvSpPr>
        <p:spPr/>
        <p:txBody>
          <a:bodyPr/>
          <a:lstStyle>
            <a:lvl1pPr>
              <a:defRPr kumimoji="1"/>
            </a:lvl1pPr>
          </a:lstStyle>
          <a:p>
            <a:pPr>
              <a:defRPr/>
            </a:pPr>
            <a:fld id="{A9C23CC7-89F7-44DA-AC65-E30AC70A1092}" type="slidenum">
              <a:rPr lang="en-US" altLang="zh-CN"/>
              <a:pPr>
                <a:defRPr/>
              </a:pPr>
              <a:t>‹#›</a:t>
            </a:fld>
            <a:endParaRPr lang="en-US" altLang="zh-CN"/>
          </a:p>
        </p:txBody>
      </p:sp>
    </p:spTree>
    <p:extLst>
      <p:ext uri="{BB962C8B-B14F-4D97-AF65-F5344CB8AC3E}">
        <p14:creationId xmlns:p14="http://schemas.microsoft.com/office/powerpoint/2010/main" val="16989027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灯片编号占位符 7"/>
          <p:cNvSpPr>
            <a:spLocks noGrp="1"/>
          </p:cNvSpPr>
          <p:nvPr>
            <p:ph type="sldNum" sz="quarter" idx="10"/>
          </p:nvPr>
        </p:nvSpPr>
        <p:spPr/>
        <p:txBody>
          <a:bodyPr/>
          <a:lstStyle>
            <a:lvl1pPr>
              <a:defRPr kumimoji="1"/>
            </a:lvl1pPr>
          </a:lstStyle>
          <a:p>
            <a:pPr>
              <a:defRPr/>
            </a:pPr>
            <a:fld id="{6BC5CD1E-3C89-484C-9AB2-B6EFD933AECB}" type="slidenum">
              <a:rPr lang="en-US" altLang="zh-CN"/>
              <a:pPr>
                <a:defRPr/>
              </a:pPr>
              <a:t>‹#›</a:t>
            </a:fld>
            <a:endParaRPr lang="en-US" altLang="zh-CN"/>
          </a:p>
        </p:txBody>
      </p:sp>
    </p:spTree>
    <p:extLst>
      <p:ext uri="{BB962C8B-B14F-4D97-AF65-F5344CB8AC3E}">
        <p14:creationId xmlns:p14="http://schemas.microsoft.com/office/powerpoint/2010/main" val="42935423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灯片编号占位符 3"/>
          <p:cNvSpPr>
            <a:spLocks noGrp="1"/>
          </p:cNvSpPr>
          <p:nvPr>
            <p:ph type="sldNum" sz="quarter" idx="10"/>
          </p:nvPr>
        </p:nvSpPr>
        <p:spPr/>
        <p:txBody>
          <a:bodyPr/>
          <a:lstStyle>
            <a:lvl1pPr>
              <a:defRPr kumimoji="1"/>
            </a:lvl1pPr>
          </a:lstStyle>
          <a:p>
            <a:pPr>
              <a:defRPr/>
            </a:pPr>
            <a:fld id="{8D96F319-A88F-4754-B301-98B4701C0F47}" type="slidenum">
              <a:rPr lang="en-US" altLang="zh-CN"/>
              <a:pPr>
                <a:defRPr/>
              </a:pPr>
              <a:t>‹#›</a:t>
            </a:fld>
            <a:endParaRPr lang="en-US" altLang="zh-CN"/>
          </a:p>
        </p:txBody>
      </p:sp>
    </p:spTree>
    <p:extLst>
      <p:ext uri="{BB962C8B-B14F-4D97-AF65-F5344CB8AC3E}">
        <p14:creationId xmlns:p14="http://schemas.microsoft.com/office/powerpoint/2010/main" val="23816680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灯片编号占位符 2"/>
          <p:cNvSpPr>
            <a:spLocks noGrp="1"/>
          </p:cNvSpPr>
          <p:nvPr>
            <p:ph type="sldNum" sz="quarter" idx="10"/>
          </p:nvPr>
        </p:nvSpPr>
        <p:spPr/>
        <p:txBody>
          <a:bodyPr/>
          <a:lstStyle>
            <a:lvl1pPr>
              <a:defRPr kumimoji="1"/>
            </a:lvl1pPr>
          </a:lstStyle>
          <a:p>
            <a:pPr>
              <a:defRPr/>
            </a:pPr>
            <a:fld id="{E7AAC2B1-C7DE-44C1-896E-F2FF6154EA7E}" type="slidenum">
              <a:rPr lang="en-US" altLang="zh-CN"/>
              <a:pPr>
                <a:defRPr/>
              </a:pPr>
              <a:t>‹#›</a:t>
            </a:fld>
            <a:endParaRPr lang="en-US" altLang="zh-CN"/>
          </a:p>
        </p:txBody>
      </p:sp>
    </p:spTree>
    <p:extLst>
      <p:ext uri="{BB962C8B-B14F-4D97-AF65-F5344CB8AC3E}">
        <p14:creationId xmlns:p14="http://schemas.microsoft.com/office/powerpoint/2010/main" val="6118628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灯片编号占位符 5"/>
          <p:cNvSpPr>
            <a:spLocks noGrp="1"/>
          </p:cNvSpPr>
          <p:nvPr>
            <p:ph type="sldNum" sz="quarter" idx="10"/>
          </p:nvPr>
        </p:nvSpPr>
        <p:spPr/>
        <p:txBody>
          <a:bodyPr/>
          <a:lstStyle>
            <a:lvl1pPr>
              <a:defRPr kumimoji="1"/>
            </a:lvl1pPr>
          </a:lstStyle>
          <a:p>
            <a:pPr>
              <a:defRPr/>
            </a:pPr>
            <a:fld id="{25AA4D1A-20A1-46A4-979C-5769608F55B0}" type="slidenum">
              <a:rPr lang="en-US" altLang="zh-CN"/>
              <a:pPr>
                <a:defRPr/>
              </a:pPr>
              <a:t>‹#›</a:t>
            </a:fld>
            <a:endParaRPr lang="en-US" altLang="zh-CN"/>
          </a:p>
        </p:txBody>
      </p:sp>
    </p:spTree>
    <p:extLst>
      <p:ext uri="{BB962C8B-B14F-4D97-AF65-F5344CB8AC3E}">
        <p14:creationId xmlns:p14="http://schemas.microsoft.com/office/powerpoint/2010/main" val="28365041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灯片编号占位符 5"/>
          <p:cNvSpPr>
            <a:spLocks noGrp="1"/>
          </p:cNvSpPr>
          <p:nvPr>
            <p:ph type="sldNum" sz="quarter" idx="10"/>
          </p:nvPr>
        </p:nvSpPr>
        <p:spPr/>
        <p:txBody>
          <a:bodyPr/>
          <a:lstStyle>
            <a:lvl1pPr>
              <a:defRPr kumimoji="1"/>
            </a:lvl1pPr>
          </a:lstStyle>
          <a:p>
            <a:pPr>
              <a:defRPr/>
            </a:pPr>
            <a:fld id="{758C4257-888B-4C78-A0DA-DC9B9C3E7E4D}" type="slidenum">
              <a:rPr lang="en-US" altLang="zh-CN"/>
              <a:pPr>
                <a:defRPr/>
              </a:pPr>
              <a:t>‹#›</a:t>
            </a:fld>
            <a:endParaRPr lang="en-US" altLang="zh-CN"/>
          </a:p>
        </p:txBody>
      </p:sp>
    </p:spTree>
    <p:extLst>
      <p:ext uri="{BB962C8B-B14F-4D97-AF65-F5344CB8AC3E}">
        <p14:creationId xmlns:p14="http://schemas.microsoft.com/office/powerpoint/2010/main" val="22852745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灯片编号占位符 4"/>
          <p:cNvSpPr>
            <a:spLocks noGrp="1"/>
          </p:cNvSpPr>
          <p:nvPr>
            <p:ph type="sldNum" sz="quarter" idx="10"/>
          </p:nvPr>
        </p:nvSpPr>
        <p:spPr/>
        <p:txBody>
          <a:bodyPr/>
          <a:lstStyle>
            <a:lvl1pPr>
              <a:defRPr kumimoji="1"/>
            </a:lvl1pPr>
          </a:lstStyle>
          <a:p>
            <a:pPr>
              <a:defRPr/>
            </a:pPr>
            <a:fld id="{E7D45278-1706-4E68-B28D-3A0228994451}" type="slidenum">
              <a:rPr lang="en-US" altLang="zh-CN"/>
              <a:pPr>
                <a:defRPr/>
              </a:pPr>
              <a:t>‹#›</a:t>
            </a:fld>
            <a:endParaRPr lang="en-US" altLang="zh-CN"/>
          </a:p>
        </p:txBody>
      </p:sp>
    </p:spTree>
    <p:extLst>
      <p:ext uri="{BB962C8B-B14F-4D97-AF65-F5344CB8AC3E}">
        <p14:creationId xmlns:p14="http://schemas.microsoft.com/office/powerpoint/2010/main" val="14861584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48450" y="152400"/>
            <a:ext cx="2114550" cy="62484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304800" y="152400"/>
            <a:ext cx="6191250" cy="62484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灯片编号占位符 4"/>
          <p:cNvSpPr>
            <a:spLocks noGrp="1"/>
          </p:cNvSpPr>
          <p:nvPr>
            <p:ph type="sldNum" sz="quarter" idx="10"/>
          </p:nvPr>
        </p:nvSpPr>
        <p:spPr/>
        <p:txBody>
          <a:bodyPr/>
          <a:lstStyle>
            <a:lvl1pPr>
              <a:defRPr kumimoji="1"/>
            </a:lvl1pPr>
          </a:lstStyle>
          <a:p>
            <a:pPr>
              <a:defRPr/>
            </a:pPr>
            <a:fld id="{6C2CC576-3250-4FFC-ACC4-4E1CB5BAD348}" type="slidenum">
              <a:rPr lang="en-US" altLang="zh-CN"/>
              <a:pPr>
                <a:defRPr/>
              </a:pPr>
              <a:t>‹#›</a:t>
            </a:fld>
            <a:endParaRPr lang="en-US" altLang="zh-CN"/>
          </a:p>
        </p:txBody>
      </p:sp>
    </p:spTree>
    <p:extLst>
      <p:ext uri="{BB962C8B-B14F-4D97-AF65-F5344CB8AC3E}">
        <p14:creationId xmlns:p14="http://schemas.microsoft.com/office/powerpoint/2010/main" val="70565533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304800" y="152400"/>
            <a:ext cx="8458200" cy="563563"/>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457200" y="1152525"/>
            <a:ext cx="8229600" cy="5248275"/>
          </a:xfrm>
        </p:spPr>
        <p:txBody>
          <a:bodyPr/>
          <a:lstStyle/>
          <a:p>
            <a:pPr lvl="0"/>
            <a:r>
              <a:rPr lang="zh-CN" altLang="en-US" noProof="0" smtClean="0"/>
              <a:t>单击图标添加表格</a:t>
            </a:r>
            <a:endParaRPr lang="zh-CN" altLang="en-US" noProof="0"/>
          </a:p>
        </p:txBody>
      </p:sp>
      <p:sp>
        <p:nvSpPr>
          <p:cNvPr id="4" name="灯片编号占位符 4"/>
          <p:cNvSpPr>
            <a:spLocks noGrp="1"/>
          </p:cNvSpPr>
          <p:nvPr>
            <p:ph type="sldNum" sz="quarter" idx="10"/>
          </p:nvPr>
        </p:nvSpPr>
        <p:spPr/>
        <p:txBody>
          <a:bodyPr/>
          <a:lstStyle>
            <a:lvl1pPr>
              <a:defRPr kumimoji="1"/>
            </a:lvl1pPr>
          </a:lstStyle>
          <a:p>
            <a:pPr>
              <a:defRPr/>
            </a:pPr>
            <a:fld id="{B498E9C7-BBD8-4267-A33A-B8A0C2383F69}" type="slidenum">
              <a:rPr lang="en-US" altLang="zh-CN"/>
              <a:pPr>
                <a:defRPr/>
              </a:pPr>
              <a:t>‹#›</a:t>
            </a:fld>
            <a:endParaRPr lang="en-US" altLang="zh-CN"/>
          </a:p>
        </p:txBody>
      </p:sp>
    </p:spTree>
    <p:extLst>
      <p:ext uri="{BB962C8B-B14F-4D97-AF65-F5344CB8AC3E}">
        <p14:creationId xmlns:p14="http://schemas.microsoft.com/office/powerpoint/2010/main" val="61311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pic>
        <p:nvPicPr>
          <p:cNvPr id="2" name="Picture 2" descr="F:\work\第二\大桥\未标题-9.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79563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标题幻灯片">
    <p:spTree>
      <p:nvGrpSpPr>
        <p:cNvPr id="1" name=""/>
        <p:cNvGrpSpPr/>
        <p:nvPr/>
      </p:nvGrpSpPr>
      <p:grpSpPr>
        <a:xfrm>
          <a:off x="0" y="0"/>
          <a:ext cx="0" cy="0"/>
          <a:chOff x="0" y="0"/>
          <a:chExt cx="0" cy="0"/>
        </a:xfrm>
      </p:grpSpPr>
      <p:pic>
        <p:nvPicPr>
          <p:cNvPr id="2" name="Picture 604" descr="Business5"/>
          <p:cNvPicPr>
            <a:picLocks noChangeAspect="1" noChangeArrowheads="1" noCrop="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2239067"/>
      </p:ext>
    </p:extLst>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_节标题">
    <p:spTree>
      <p:nvGrpSpPr>
        <p:cNvPr id="1" name=""/>
        <p:cNvGrpSpPr/>
        <p:nvPr/>
      </p:nvGrpSpPr>
      <p:grpSpPr>
        <a:xfrm>
          <a:off x="0" y="0"/>
          <a:ext cx="0" cy="0"/>
          <a:chOff x="0" y="0"/>
          <a:chExt cx="0" cy="0"/>
        </a:xfrm>
      </p:grpSpPr>
      <p:pic>
        <p:nvPicPr>
          <p:cNvPr id="2" name="Picture 2" descr="F:\work\第二\大桥\未标题-9.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637725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pic>
        <p:nvPicPr>
          <p:cNvPr id="2" name="Picture 2" descr="F:\work\第二\大桥\未标题-9.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650835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pic>
        <p:nvPicPr>
          <p:cNvPr id="2" name="Picture 2" descr="F:\work\第二\大桥\未标题-9.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087906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pic>
        <p:nvPicPr>
          <p:cNvPr id="2" name="Picture 2" descr="F:\work\第二\大桥\未标题-9.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120720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pic>
        <p:nvPicPr>
          <p:cNvPr id="2" name="Picture 2" descr="F:\work\第二\大桥\未标题-9.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734899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5_标题和内容">
    <p:spTree>
      <p:nvGrpSpPr>
        <p:cNvPr id="1" name=""/>
        <p:cNvGrpSpPr/>
        <p:nvPr/>
      </p:nvGrpSpPr>
      <p:grpSpPr>
        <a:xfrm>
          <a:off x="0" y="0"/>
          <a:ext cx="0" cy="0"/>
          <a:chOff x="0" y="0"/>
          <a:chExt cx="0" cy="0"/>
        </a:xfrm>
      </p:grpSpPr>
      <p:pic>
        <p:nvPicPr>
          <p:cNvPr id="2" name="Picture 2" descr="F:\work\第二\大桥\未标题-9.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242778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6_标题和内容">
    <p:spTree>
      <p:nvGrpSpPr>
        <p:cNvPr id="1" name=""/>
        <p:cNvGrpSpPr/>
        <p:nvPr/>
      </p:nvGrpSpPr>
      <p:grpSpPr>
        <a:xfrm>
          <a:off x="0" y="0"/>
          <a:ext cx="0" cy="0"/>
          <a:chOff x="0" y="0"/>
          <a:chExt cx="0" cy="0"/>
        </a:xfrm>
      </p:grpSpPr>
      <p:pic>
        <p:nvPicPr>
          <p:cNvPr id="2" name="Picture 2" descr="F:\work\第二\大桥\未标题-9.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520731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7_标题和内容">
    <p:spTree>
      <p:nvGrpSpPr>
        <p:cNvPr id="1" name=""/>
        <p:cNvGrpSpPr/>
        <p:nvPr/>
      </p:nvGrpSpPr>
      <p:grpSpPr>
        <a:xfrm>
          <a:off x="0" y="0"/>
          <a:ext cx="0" cy="0"/>
          <a:chOff x="0" y="0"/>
          <a:chExt cx="0" cy="0"/>
        </a:xfrm>
      </p:grpSpPr>
      <p:pic>
        <p:nvPicPr>
          <p:cNvPr id="2" name="Picture 2" descr="F:\work\第二\大桥\未标题-9.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081945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8_标题和内容">
    <p:spTree>
      <p:nvGrpSpPr>
        <p:cNvPr id="1" name=""/>
        <p:cNvGrpSpPr/>
        <p:nvPr/>
      </p:nvGrpSpPr>
      <p:grpSpPr>
        <a:xfrm>
          <a:off x="0" y="0"/>
          <a:ext cx="0" cy="0"/>
          <a:chOff x="0" y="0"/>
          <a:chExt cx="0" cy="0"/>
        </a:xfrm>
      </p:grpSpPr>
      <p:pic>
        <p:nvPicPr>
          <p:cNvPr id="2" name="Picture 2" descr="F:\work\第二\大桥\未标题-9.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84942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339634" y="1097279"/>
            <a:ext cx="8466229" cy="4792345"/>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ftr" sz="quarter" idx="10"/>
          </p:nvPr>
        </p:nvSpPr>
        <p:spPr/>
        <p:txBody>
          <a:bodyPr/>
          <a:lstStyle>
            <a:lvl1pPr>
              <a:defRPr kumimoji="1"/>
            </a:lvl1pPr>
          </a:lstStyle>
          <a:p>
            <a:r>
              <a:rPr lang="de-DE" altLang="zh-CN"/>
              <a:t>Page </a:t>
            </a:r>
            <a:fld id="{32B5936C-4F75-4B81-A5E5-057E6CF02705}" type="slidenum">
              <a:rPr lang="de-DE" altLang="zh-CN" sz="1400" b="1"/>
              <a:pPr/>
              <a:t>‹#›</a:t>
            </a:fld>
            <a:endParaRPr lang="de-DE" altLang="zh-CN" sz="1400" b="1"/>
          </a:p>
        </p:txBody>
      </p:sp>
    </p:spTree>
    <p:extLst>
      <p:ext uri="{BB962C8B-B14F-4D97-AF65-F5344CB8AC3E}">
        <p14:creationId xmlns:p14="http://schemas.microsoft.com/office/powerpoint/2010/main" val="4177996506"/>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4"/>
          <p:cNvSpPr>
            <a:spLocks noGrp="1" noChangeArrowheads="1"/>
          </p:cNvSpPr>
          <p:nvPr>
            <p:ph type="ftr" sz="quarter" idx="10"/>
          </p:nvPr>
        </p:nvSpPr>
        <p:spPr/>
        <p:txBody>
          <a:bodyPr/>
          <a:lstStyle>
            <a:lvl1pPr>
              <a:defRPr kumimoji="1"/>
            </a:lvl1pPr>
          </a:lstStyle>
          <a:p>
            <a:r>
              <a:rPr lang="de-DE" altLang="zh-CN"/>
              <a:t>Page </a:t>
            </a:r>
            <a:fld id="{8BE46429-6EE5-4EE2-BB0D-C014B94DF9FE}" type="slidenum">
              <a:rPr lang="de-DE" altLang="zh-CN" sz="1400" b="1"/>
              <a:pPr/>
              <a:t>‹#›</a:t>
            </a:fld>
            <a:endParaRPr lang="de-DE" altLang="zh-CN" sz="1400" b="1"/>
          </a:p>
        </p:txBody>
      </p:sp>
    </p:spTree>
    <p:extLst>
      <p:ext uri="{BB962C8B-B14F-4D97-AF65-F5344CB8AC3E}">
        <p14:creationId xmlns:p14="http://schemas.microsoft.com/office/powerpoint/2010/main" val="4177491810"/>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07988" y="1090613"/>
            <a:ext cx="4122737" cy="479901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83125" y="1090613"/>
            <a:ext cx="4122738" cy="479901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ftr" sz="quarter" idx="10"/>
          </p:nvPr>
        </p:nvSpPr>
        <p:spPr/>
        <p:txBody>
          <a:bodyPr/>
          <a:lstStyle>
            <a:lvl1pPr>
              <a:defRPr kumimoji="1"/>
            </a:lvl1pPr>
          </a:lstStyle>
          <a:p>
            <a:r>
              <a:rPr lang="de-DE" altLang="zh-CN"/>
              <a:t>Page </a:t>
            </a:r>
            <a:fld id="{E1DDC440-1972-4C0B-AE53-ACDBFC869380}" type="slidenum">
              <a:rPr lang="de-DE" altLang="zh-CN" sz="1400" b="1"/>
              <a:pPr/>
              <a:t>‹#›</a:t>
            </a:fld>
            <a:endParaRPr lang="de-DE" altLang="zh-CN" sz="1400" b="1"/>
          </a:p>
        </p:txBody>
      </p:sp>
    </p:spTree>
    <p:extLst>
      <p:ext uri="{BB962C8B-B14F-4D97-AF65-F5344CB8AC3E}">
        <p14:creationId xmlns:p14="http://schemas.microsoft.com/office/powerpoint/2010/main" val="1860508623"/>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ftr" sz="quarter" idx="10"/>
          </p:nvPr>
        </p:nvSpPr>
        <p:spPr/>
        <p:txBody>
          <a:bodyPr/>
          <a:lstStyle>
            <a:lvl1pPr>
              <a:defRPr kumimoji="1"/>
            </a:lvl1pPr>
          </a:lstStyle>
          <a:p>
            <a:r>
              <a:rPr lang="de-DE" altLang="zh-CN"/>
              <a:t>Page </a:t>
            </a:r>
            <a:fld id="{35F8C1B3-125B-4F2F-88DF-B657E05E536F}" type="slidenum">
              <a:rPr lang="de-DE" altLang="zh-CN" sz="1400" b="1"/>
              <a:pPr/>
              <a:t>‹#›</a:t>
            </a:fld>
            <a:endParaRPr lang="de-DE" altLang="zh-CN" sz="1400" b="1"/>
          </a:p>
        </p:txBody>
      </p:sp>
    </p:spTree>
    <p:extLst>
      <p:ext uri="{BB962C8B-B14F-4D97-AF65-F5344CB8AC3E}">
        <p14:creationId xmlns:p14="http://schemas.microsoft.com/office/powerpoint/2010/main" val="2914209589"/>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ftr" sz="quarter" idx="10"/>
          </p:nvPr>
        </p:nvSpPr>
        <p:spPr/>
        <p:txBody>
          <a:bodyPr/>
          <a:lstStyle>
            <a:lvl1pPr>
              <a:defRPr kumimoji="1"/>
            </a:lvl1pPr>
          </a:lstStyle>
          <a:p>
            <a:r>
              <a:rPr lang="de-DE" altLang="zh-CN"/>
              <a:t>Page </a:t>
            </a:r>
            <a:fld id="{648D9539-CB63-45F2-89C2-B4BDD9363803}" type="slidenum">
              <a:rPr lang="de-DE" altLang="zh-CN" sz="1400" b="1"/>
              <a:pPr/>
              <a:t>‹#›</a:t>
            </a:fld>
            <a:endParaRPr lang="de-DE" altLang="zh-CN" sz="1400" b="1"/>
          </a:p>
        </p:txBody>
      </p:sp>
    </p:spTree>
    <p:extLst>
      <p:ext uri="{BB962C8B-B14F-4D97-AF65-F5344CB8AC3E}">
        <p14:creationId xmlns:p14="http://schemas.microsoft.com/office/powerpoint/2010/main" val="181953449"/>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3.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slideLayout" Target="../slideLayouts/slideLayout44.xml"/><Relationship Id="rId3" Type="http://schemas.openxmlformats.org/officeDocument/2006/relationships/slideLayout" Target="../slideLayouts/slideLayout29.xml"/><Relationship Id="rId21" Type="http://schemas.openxmlformats.org/officeDocument/2006/relationships/slideLayout" Target="../slideLayouts/slideLayout47.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slideLayout" Target="../slideLayouts/slideLayout46.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24" Type="http://schemas.openxmlformats.org/officeDocument/2006/relationships/image" Target="../media/image3.png"/><Relationship Id="rId5" Type="http://schemas.openxmlformats.org/officeDocument/2006/relationships/slideLayout" Target="../slideLayouts/slideLayout31.xml"/><Relationship Id="rId15" Type="http://schemas.openxmlformats.org/officeDocument/2006/relationships/slideLayout" Target="../slideLayouts/slideLayout41.xml"/><Relationship Id="rId23" Type="http://schemas.openxmlformats.org/officeDocument/2006/relationships/theme" Target="../theme/theme4.xml"/><Relationship Id="rId10" Type="http://schemas.openxmlformats.org/officeDocument/2006/relationships/slideLayout" Target="../slideLayouts/slideLayout36.xml"/><Relationship Id="rId19" Type="http://schemas.openxmlformats.org/officeDocument/2006/relationships/slideLayout" Target="../slideLayouts/slideLayout45.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 Id="rId22"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white">
          <a:xfrm>
            <a:off x="182563" y="304800"/>
            <a:ext cx="7970837"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ko-KR" smtClean="0"/>
              <a:t>Click to edit Master title</a:t>
            </a:r>
          </a:p>
        </p:txBody>
      </p:sp>
      <p:sp>
        <p:nvSpPr>
          <p:cNvPr id="1027" name="Rectangle 3"/>
          <p:cNvSpPr>
            <a:spLocks noGrp="1" noChangeArrowheads="1"/>
          </p:cNvSpPr>
          <p:nvPr>
            <p:ph type="body" idx="1"/>
          </p:nvPr>
        </p:nvSpPr>
        <p:spPr bwMode="auto">
          <a:xfrm>
            <a:off x="611188" y="1295400"/>
            <a:ext cx="8077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ko-KR" smtClean="0"/>
              <a:t> Click to edit Master text</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p>
        </p:txBody>
      </p:sp>
      <p:sp>
        <p:nvSpPr>
          <p:cNvPr id="1058" name="Rectangle 34"/>
          <p:cNvSpPr>
            <a:spLocks noGrp="1" noChangeArrowheads="1"/>
          </p:cNvSpPr>
          <p:nvPr>
            <p:ph type="ftr" sz="quarter" idx="3"/>
          </p:nvPr>
        </p:nvSpPr>
        <p:spPr bwMode="auto">
          <a:xfrm>
            <a:off x="8316913" y="6524625"/>
            <a:ext cx="571500" cy="358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latinLnBrk="1">
              <a:defRPr sz="1400" b="1">
                <a:solidFill>
                  <a:schemeClr val="bg1"/>
                </a:solidFill>
                <a:latin typeface="Verdana" panose="020B0604030504040204" pitchFamily="34" charset="0"/>
                <a:ea typeface="Gulim" panose="020B0600000101010101" pitchFamily="34" charset="-127"/>
              </a:defRPr>
            </a:lvl1pPr>
          </a:lstStyle>
          <a:p>
            <a:fld id="{B0AFD2C0-3E98-4592-9F00-27CFF041F37F}" type="slidenum">
              <a:rPr lang="en-US" altLang="zh-CN"/>
              <a:pPr/>
              <a:t>‹#›</a:t>
            </a:fld>
            <a:endParaRPr lang="en-US" altLang="zh-CN"/>
          </a:p>
        </p:txBody>
      </p:sp>
      <p:sp>
        <p:nvSpPr>
          <p:cNvPr id="1068" name="Text Box 44"/>
          <p:cNvSpPr txBox="1">
            <a:spLocks noChangeArrowheads="1"/>
          </p:cNvSpPr>
          <p:nvPr/>
        </p:nvSpPr>
        <p:spPr bwMode="auto">
          <a:xfrm>
            <a:off x="-61913" y="6357938"/>
            <a:ext cx="3281363" cy="254000"/>
          </a:xfrm>
          <a:prstGeom prst="rect">
            <a:avLst/>
          </a:prstGeom>
          <a:noFill/>
          <a:ln w="9525">
            <a:noFill/>
            <a:miter lim="800000"/>
            <a:headEnd/>
            <a:tailEnd/>
          </a:ln>
          <a:effectLst/>
        </p:spPr>
        <p:txBody>
          <a:bodyPr wrap="none">
            <a:spAutoFit/>
          </a:bodyPr>
          <a:lstStyle/>
          <a:p>
            <a:pPr latinLnBrk="1">
              <a:defRPr/>
            </a:pPr>
            <a:r>
              <a:rPr lang="zh-CN" altLang="en-US" sz="1050" b="1" dirty="0">
                <a:solidFill>
                  <a:schemeClr val="bg1"/>
                </a:solidFill>
                <a:latin typeface="微软雅黑" pitchFamily="34" charset="-122"/>
                <a:ea typeface="微软雅黑" pitchFamily="34" charset="-122"/>
              </a:rPr>
              <a:t>环境保护环境规划模拟重点实验室信息平台建设方案</a:t>
            </a:r>
            <a:endParaRPr lang="zh-CN" altLang="en-US" sz="100" b="1" dirty="0">
              <a:solidFill>
                <a:schemeClr val="bg1"/>
              </a:solidFill>
              <a:latin typeface="微软雅黑" pitchFamily="34" charset="-122"/>
              <a:ea typeface="微软雅黑" pitchFamily="34" charset="-122"/>
            </a:endParaRPr>
          </a:p>
        </p:txBody>
      </p:sp>
    </p:spTree>
  </p:cSld>
  <p:clrMap bg1="lt1" tx1="dk1" bg2="lt2" tx2="dk2" accent1="accent1" accent2="accent2" accent3="accent3" accent4="accent4" accent5="accent5" accent6="accent6" hlink="hlink" folHlink="folHlink"/>
  <p:sldLayoutIdLst>
    <p:sldLayoutId id="2147484670" r:id="rId1"/>
    <p:sldLayoutId id="2147484671" r:id="rId2"/>
  </p:sldLayoutIdLst>
  <p:timing>
    <p:tnLst>
      <p:par>
        <p:cTn id="1" dur="indefinite" restart="never" nodeType="tmRoot"/>
      </p:par>
    </p:tnLst>
  </p:timing>
  <p:hf sldNum="0" hdr="0" dt="0"/>
  <p:txStyles>
    <p:titleStyle>
      <a:lvl1pPr algn="l" rtl="0" eaLnBrk="0" fontAlgn="base" latinLnBrk="1" hangingPunct="0">
        <a:spcBef>
          <a:spcPct val="0"/>
        </a:spcBef>
        <a:spcAft>
          <a:spcPct val="0"/>
        </a:spcAft>
        <a:defRPr kumimoji="1" sz="3600" b="1">
          <a:solidFill>
            <a:schemeClr val="tx2"/>
          </a:solidFill>
          <a:latin typeface="+mj-lt"/>
          <a:ea typeface="+mj-ea"/>
          <a:cs typeface="+mj-cs"/>
        </a:defRPr>
      </a:lvl1pPr>
      <a:lvl2pPr algn="l" rtl="0" eaLnBrk="0" fontAlgn="base" latinLnBrk="1" hangingPunct="0">
        <a:spcBef>
          <a:spcPct val="0"/>
        </a:spcBef>
        <a:spcAft>
          <a:spcPct val="0"/>
        </a:spcAft>
        <a:defRPr kumimoji="1" sz="3600" b="1">
          <a:solidFill>
            <a:schemeClr val="tx2"/>
          </a:solidFill>
          <a:latin typeface="黑体" pitchFamily="2" charset="-122"/>
          <a:ea typeface="黑体" pitchFamily="2" charset="-122"/>
        </a:defRPr>
      </a:lvl2pPr>
      <a:lvl3pPr algn="l" rtl="0" eaLnBrk="0" fontAlgn="base" latinLnBrk="1" hangingPunct="0">
        <a:spcBef>
          <a:spcPct val="0"/>
        </a:spcBef>
        <a:spcAft>
          <a:spcPct val="0"/>
        </a:spcAft>
        <a:defRPr kumimoji="1" sz="3600" b="1">
          <a:solidFill>
            <a:schemeClr val="tx2"/>
          </a:solidFill>
          <a:latin typeface="黑体" pitchFamily="2" charset="-122"/>
          <a:ea typeface="黑体" pitchFamily="2" charset="-122"/>
        </a:defRPr>
      </a:lvl3pPr>
      <a:lvl4pPr algn="l" rtl="0" eaLnBrk="0" fontAlgn="base" latinLnBrk="1" hangingPunct="0">
        <a:spcBef>
          <a:spcPct val="0"/>
        </a:spcBef>
        <a:spcAft>
          <a:spcPct val="0"/>
        </a:spcAft>
        <a:defRPr kumimoji="1" sz="3600" b="1">
          <a:solidFill>
            <a:schemeClr val="tx2"/>
          </a:solidFill>
          <a:latin typeface="黑体" pitchFamily="2" charset="-122"/>
          <a:ea typeface="黑体" pitchFamily="2" charset="-122"/>
        </a:defRPr>
      </a:lvl4pPr>
      <a:lvl5pPr algn="l" rtl="0" eaLnBrk="0" fontAlgn="base" latinLnBrk="1" hangingPunct="0">
        <a:spcBef>
          <a:spcPct val="0"/>
        </a:spcBef>
        <a:spcAft>
          <a:spcPct val="0"/>
        </a:spcAft>
        <a:defRPr kumimoji="1" sz="3600" b="1">
          <a:solidFill>
            <a:schemeClr val="tx2"/>
          </a:solidFill>
          <a:latin typeface="黑体" pitchFamily="2" charset="-122"/>
          <a:ea typeface="黑体" pitchFamily="2" charset="-122"/>
        </a:defRPr>
      </a:lvl5pPr>
      <a:lvl6pPr marL="457200" algn="l" rtl="0" eaLnBrk="1" fontAlgn="base" latinLnBrk="1" hangingPunct="1">
        <a:spcBef>
          <a:spcPct val="0"/>
        </a:spcBef>
        <a:spcAft>
          <a:spcPct val="0"/>
        </a:spcAft>
        <a:defRPr kumimoji="1" sz="3600" b="1">
          <a:solidFill>
            <a:schemeClr val="tx2"/>
          </a:solidFill>
          <a:latin typeface="黑体" pitchFamily="2" charset="-122"/>
          <a:ea typeface="黑体" pitchFamily="2" charset="-122"/>
        </a:defRPr>
      </a:lvl6pPr>
      <a:lvl7pPr marL="914400" algn="l" rtl="0" eaLnBrk="1" fontAlgn="base" latinLnBrk="1" hangingPunct="1">
        <a:spcBef>
          <a:spcPct val="0"/>
        </a:spcBef>
        <a:spcAft>
          <a:spcPct val="0"/>
        </a:spcAft>
        <a:defRPr kumimoji="1" sz="3600" b="1">
          <a:solidFill>
            <a:schemeClr val="tx2"/>
          </a:solidFill>
          <a:latin typeface="黑体" pitchFamily="2" charset="-122"/>
          <a:ea typeface="黑体" pitchFamily="2" charset="-122"/>
        </a:defRPr>
      </a:lvl7pPr>
      <a:lvl8pPr marL="1371600" algn="l" rtl="0" eaLnBrk="1" fontAlgn="base" latinLnBrk="1" hangingPunct="1">
        <a:spcBef>
          <a:spcPct val="0"/>
        </a:spcBef>
        <a:spcAft>
          <a:spcPct val="0"/>
        </a:spcAft>
        <a:defRPr kumimoji="1" sz="3600" b="1">
          <a:solidFill>
            <a:schemeClr val="tx2"/>
          </a:solidFill>
          <a:latin typeface="黑体" pitchFamily="2" charset="-122"/>
          <a:ea typeface="黑体" pitchFamily="2" charset="-122"/>
        </a:defRPr>
      </a:lvl8pPr>
      <a:lvl9pPr marL="1828800" algn="l" rtl="0" eaLnBrk="1" fontAlgn="base" latinLnBrk="1" hangingPunct="1">
        <a:spcBef>
          <a:spcPct val="0"/>
        </a:spcBef>
        <a:spcAft>
          <a:spcPct val="0"/>
        </a:spcAft>
        <a:defRPr kumimoji="1" sz="3600" b="1">
          <a:solidFill>
            <a:schemeClr val="tx2"/>
          </a:solidFill>
          <a:latin typeface="黑体" pitchFamily="2" charset="-122"/>
          <a:ea typeface="黑体" pitchFamily="2" charset="-122"/>
        </a:defRPr>
      </a:lvl9pPr>
    </p:titleStyle>
    <p:bodyStyle>
      <a:lvl1pPr marL="342900" indent="-342900" algn="l" rtl="0" eaLnBrk="0" fontAlgn="base" latinLnBrk="1" hangingPunct="0">
        <a:spcBef>
          <a:spcPct val="20000"/>
        </a:spcBef>
        <a:spcAft>
          <a:spcPct val="0"/>
        </a:spcAft>
        <a:buClr>
          <a:schemeClr val="hlink"/>
        </a:buClr>
        <a:buFont typeface="Wingdings" panose="05000000000000000000" pitchFamily="2" charset="2"/>
        <a:buChar char="u"/>
        <a:defRPr kumimoji="1" sz="2800">
          <a:solidFill>
            <a:schemeClr val="tx2"/>
          </a:solidFill>
          <a:latin typeface="+mn-lt"/>
          <a:ea typeface="+mn-ea"/>
          <a:cs typeface="+mn-cs"/>
        </a:defRPr>
      </a:lvl1pPr>
      <a:lvl2pPr marL="742950" indent="-285750" algn="l" rtl="0" eaLnBrk="0" fontAlgn="base" latinLnBrk="1" hangingPunct="0">
        <a:spcBef>
          <a:spcPct val="20000"/>
        </a:spcBef>
        <a:spcAft>
          <a:spcPct val="0"/>
        </a:spcAft>
        <a:buChar char="–"/>
        <a:defRPr kumimoji="1" sz="2400">
          <a:solidFill>
            <a:srgbClr val="000000"/>
          </a:solidFill>
          <a:latin typeface="+mn-lt"/>
          <a:ea typeface="+mn-ea"/>
        </a:defRPr>
      </a:lvl2pPr>
      <a:lvl3pPr marL="1143000" indent="-228600" algn="l" rtl="0" eaLnBrk="0" fontAlgn="base" latinLnBrk="1" hangingPunct="0">
        <a:spcBef>
          <a:spcPct val="20000"/>
        </a:spcBef>
        <a:spcAft>
          <a:spcPct val="0"/>
        </a:spcAft>
        <a:buFont typeface="Wingdings" panose="05000000000000000000" pitchFamily="2" charset="2"/>
        <a:buChar char="§"/>
        <a:defRPr kumimoji="1" sz="2400">
          <a:solidFill>
            <a:srgbClr val="000000"/>
          </a:solidFill>
          <a:latin typeface="+mn-lt"/>
          <a:ea typeface="+mn-ea"/>
        </a:defRPr>
      </a:lvl3pPr>
      <a:lvl4pPr marL="1562100" indent="-228600" algn="l" rtl="0" eaLnBrk="0" fontAlgn="base" latinLnBrk="1" hangingPunct="0">
        <a:spcBef>
          <a:spcPct val="20000"/>
        </a:spcBef>
        <a:spcAft>
          <a:spcPct val="0"/>
        </a:spcAft>
        <a:buChar char="–"/>
        <a:defRPr kumimoji="1" sz="2400">
          <a:solidFill>
            <a:srgbClr val="000000"/>
          </a:solidFill>
          <a:latin typeface="Verdana" pitchFamily="34" charset="0"/>
          <a:ea typeface="Gulim" pitchFamily="34" charset="-127"/>
        </a:defRPr>
      </a:lvl4pPr>
      <a:lvl5pPr marL="1981200" indent="-228600" algn="l" rtl="0" eaLnBrk="0" fontAlgn="base" latinLnBrk="1" hangingPunct="0">
        <a:spcBef>
          <a:spcPct val="20000"/>
        </a:spcBef>
        <a:spcAft>
          <a:spcPct val="0"/>
        </a:spcAft>
        <a:buFont typeface="Wingdings" panose="05000000000000000000" pitchFamily="2" charset="2"/>
        <a:buChar char="§"/>
        <a:defRPr kumimoji="1" sz="2400">
          <a:solidFill>
            <a:srgbClr val="000000"/>
          </a:solidFill>
          <a:latin typeface="Verdana" pitchFamily="34" charset="0"/>
          <a:ea typeface="Gulim" pitchFamily="34" charset="-127"/>
        </a:defRPr>
      </a:lvl5pPr>
      <a:lvl6pPr marL="2438400" indent="-228600" algn="l" rtl="0" eaLnBrk="1" fontAlgn="base" latinLnBrk="1" hangingPunct="1">
        <a:spcBef>
          <a:spcPct val="20000"/>
        </a:spcBef>
        <a:spcAft>
          <a:spcPct val="0"/>
        </a:spcAft>
        <a:buFont typeface="Wingdings" pitchFamily="2" charset="2"/>
        <a:buChar char="§"/>
        <a:defRPr kumimoji="1" sz="2400">
          <a:solidFill>
            <a:srgbClr val="000000"/>
          </a:solidFill>
          <a:latin typeface="Verdana" pitchFamily="34" charset="0"/>
          <a:ea typeface="굴림" pitchFamily="34" charset="-127"/>
        </a:defRPr>
      </a:lvl6pPr>
      <a:lvl7pPr marL="2895600" indent="-228600" algn="l" rtl="0" eaLnBrk="1" fontAlgn="base" latinLnBrk="1" hangingPunct="1">
        <a:spcBef>
          <a:spcPct val="20000"/>
        </a:spcBef>
        <a:spcAft>
          <a:spcPct val="0"/>
        </a:spcAft>
        <a:buFont typeface="Wingdings" pitchFamily="2" charset="2"/>
        <a:buChar char="§"/>
        <a:defRPr kumimoji="1" sz="2400">
          <a:solidFill>
            <a:srgbClr val="000000"/>
          </a:solidFill>
          <a:latin typeface="Verdana" pitchFamily="34" charset="0"/>
          <a:ea typeface="굴림" pitchFamily="34" charset="-127"/>
        </a:defRPr>
      </a:lvl7pPr>
      <a:lvl8pPr marL="3352800" indent="-228600" algn="l" rtl="0" eaLnBrk="1" fontAlgn="base" latinLnBrk="1" hangingPunct="1">
        <a:spcBef>
          <a:spcPct val="20000"/>
        </a:spcBef>
        <a:spcAft>
          <a:spcPct val="0"/>
        </a:spcAft>
        <a:buFont typeface="Wingdings" pitchFamily="2" charset="2"/>
        <a:buChar char="§"/>
        <a:defRPr kumimoji="1" sz="2400">
          <a:solidFill>
            <a:srgbClr val="000000"/>
          </a:solidFill>
          <a:latin typeface="Verdana" pitchFamily="34" charset="0"/>
          <a:ea typeface="굴림" pitchFamily="34" charset="-127"/>
        </a:defRPr>
      </a:lvl8pPr>
      <a:lvl9pPr marL="3810000" indent="-228600" algn="l" rtl="0" eaLnBrk="1" fontAlgn="base" latinLnBrk="1" hangingPunct="1">
        <a:spcBef>
          <a:spcPct val="20000"/>
        </a:spcBef>
        <a:spcAft>
          <a:spcPct val="0"/>
        </a:spcAft>
        <a:buFont typeface="Wingdings" pitchFamily="2" charset="2"/>
        <a:buChar char="§"/>
        <a:defRPr kumimoji="1" sz="2400">
          <a:solidFill>
            <a:srgbClr val="000000"/>
          </a:solidFill>
          <a:latin typeface="Verdana" pitchFamily="34" charset="0"/>
          <a:ea typeface="굴림" pitchFamily="34" charset="-127"/>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13"/>
          <p:cNvSpPr>
            <a:spLocks noChangeArrowheads="1"/>
          </p:cNvSpPr>
          <p:nvPr/>
        </p:nvSpPr>
        <p:spPr bwMode="auto">
          <a:xfrm>
            <a:off x="0" y="0"/>
            <a:ext cx="9144000" cy="889000"/>
          </a:xfrm>
          <a:prstGeom prst="rect">
            <a:avLst/>
          </a:prstGeom>
          <a:solidFill>
            <a:schemeClr val="fo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kumimoji="1" sz="2800">
                <a:solidFill>
                  <a:schemeClr val="tx2"/>
                </a:solidFill>
                <a:latin typeface="宋体" panose="02010600030101010101" pitchFamily="2" charset="-122"/>
                <a:ea typeface="宋体" panose="02010600030101010101" pitchFamily="2" charset="-122"/>
              </a:defRPr>
            </a:lvl1pPr>
            <a:lvl2pPr marL="742950" indent="-285750" eaLnBrk="0" hangingPunct="0">
              <a:defRPr kumimoji="1" sz="2800">
                <a:solidFill>
                  <a:schemeClr val="tx2"/>
                </a:solidFill>
                <a:latin typeface="宋体" panose="02010600030101010101" pitchFamily="2" charset="-122"/>
                <a:ea typeface="宋体" panose="02010600030101010101" pitchFamily="2" charset="-122"/>
              </a:defRPr>
            </a:lvl2pPr>
            <a:lvl3pPr marL="1143000" indent="-228600" eaLnBrk="0" hangingPunct="0">
              <a:defRPr kumimoji="1" sz="2800">
                <a:solidFill>
                  <a:schemeClr val="tx2"/>
                </a:solidFill>
                <a:latin typeface="宋体" panose="02010600030101010101" pitchFamily="2" charset="-122"/>
                <a:ea typeface="宋体" panose="02010600030101010101" pitchFamily="2" charset="-122"/>
              </a:defRPr>
            </a:lvl3pPr>
            <a:lvl4pPr marL="1600200" indent="-228600" eaLnBrk="0" hangingPunct="0">
              <a:defRPr kumimoji="1" sz="2800">
                <a:solidFill>
                  <a:schemeClr val="tx2"/>
                </a:solidFill>
                <a:latin typeface="宋体" panose="02010600030101010101" pitchFamily="2" charset="-122"/>
                <a:ea typeface="宋体" panose="02010600030101010101" pitchFamily="2" charset="-122"/>
              </a:defRPr>
            </a:lvl4pPr>
            <a:lvl5pPr marL="2057400" indent="-228600" eaLnBrk="0" hangingPunct="0">
              <a:defRPr kumimoji="1" sz="2800">
                <a:solidFill>
                  <a:schemeClr val="tx2"/>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kumimoji="1" sz="2800">
                <a:solidFill>
                  <a:schemeClr val="tx2"/>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kumimoji="1" sz="2800">
                <a:solidFill>
                  <a:schemeClr val="tx2"/>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kumimoji="1" sz="2800">
                <a:solidFill>
                  <a:schemeClr val="tx2"/>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kumimoji="1" sz="2800">
                <a:solidFill>
                  <a:schemeClr val="tx2"/>
                </a:solidFill>
                <a:latin typeface="宋体" panose="02010600030101010101" pitchFamily="2" charset="-122"/>
                <a:ea typeface="宋体" panose="02010600030101010101" pitchFamily="2" charset="-122"/>
              </a:defRPr>
            </a:lvl9pPr>
          </a:lstStyle>
          <a:p>
            <a:endParaRPr kumimoji="0" lang="zh-CN" altLang="en-US" sz="1800">
              <a:solidFill>
                <a:srgbClr val="000000"/>
              </a:solidFill>
              <a:latin typeface="Arial" panose="020B0604020202020204" pitchFamily="34" charset="0"/>
            </a:endParaRPr>
          </a:p>
        </p:txBody>
      </p:sp>
      <p:sp>
        <p:nvSpPr>
          <p:cNvPr id="2051" name="Rectangle 2"/>
          <p:cNvSpPr>
            <a:spLocks noGrp="1" noChangeArrowheads="1"/>
          </p:cNvSpPr>
          <p:nvPr>
            <p:ph type="title"/>
          </p:nvPr>
        </p:nvSpPr>
        <p:spPr bwMode="auto">
          <a:xfrm>
            <a:off x="157163" y="0"/>
            <a:ext cx="8986837"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ctr" anchorCtr="0" compatLnSpc="1">
            <a:prstTxWarp prst="textNoShape">
              <a:avLst/>
            </a:prstTxWarp>
          </a:bodyPr>
          <a:lstStyle/>
          <a:p>
            <a:pPr lvl="0"/>
            <a:r>
              <a:rPr lang="zh-CN" altLang="en-US" smtClean="0"/>
              <a:t>输入标题</a:t>
            </a:r>
            <a:endParaRPr lang="de-DE" altLang="zh-CN" smtClean="0"/>
          </a:p>
        </p:txBody>
      </p:sp>
      <p:sp>
        <p:nvSpPr>
          <p:cNvPr id="1074180" name="Rectangle 4"/>
          <p:cNvSpPr>
            <a:spLocks noGrp="1" noChangeArrowheads="1"/>
          </p:cNvSpPr>
          <p:nvPr>
            <p:ph type="ftr" sz="quarter" idx="3"/>
          </p:nvPr>
        </p:nvSpPr>
        <p:spPr bwMode="auto">
          <a:xfrm>
            <a:off x="8045450" y="6464300"/>
            <a:ext cx="1066800" cy="2476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0" sz="1200">
                <a:solidFill>
                  <a:srgbClr val="FFFFFF"/>
                </a:solidFill>
                <a:latin typeface="Arial" panose="020B0604020202020204" pitchFamily="34" charset="0"/>
              </a:defRPr>
            </a:lvl1pPr>
          </a:lstStyle>
          <a:p>
            <a:r>
              <a:rPr lang="de-DE" altLang="zh-CN"/>
              <a:t>Page </a:t>
            </a:r>
            <a:fld id="{C341FDFB-733B-4229-A6CF-3BD38351A36A}" type="slidenum">
              <a:rPr lang="de-DE" altLang="zh-CN" sz="1400" b="1"/>
              <a:pPr/>
              <a:t>‹#›</a:t>
            </a:fld>
            <a:endParaRPr lang="de-DE" altLang="zh-CN" sz="1400" b="1"/>
          </a:p>
        </p:txBody>
      </p:sp>
    </p:spTree>
  </p:cSld>
  <p:clrMap bg1="lt1" tx1="dk1" bg2="lt2" tx2="dk2" accent1="accent1" accent2="accent2" accent3="accent3" accent4="accent4" accent5="accent5" accent6="accent6" hlink="hlink" folHlink="folHlink"/>
  <p:sldLayoutIdLst>
    <p:sldLayoutId id="2147484672" r:id="rId1"/>
    <p:sldLayoutId id="2147484673" r:id="rId2"/>
    <p:sldLayoutId id="2147484674" r:id="rId3"/>
    <p:sldLayoutId id="2147484675" r:id="rId4"/>
    <p:sldLayoutId id="2147484676" r:id="rId5"/>
    <p:sldLayoutId id="2147484677" r:id="rId6"/>
    <p:sldLayoutId id="2147484678" r:id="rId7"/>
    <p:sldLayoutId id="2147484679" r:id="rId8"/>
    <p:sldLayoutId id="2147484680" r:id="rId9"/>
    <p:sldLayoutId id="2147484681" r:id="rId10"/>
    <p:sldLayoutId id="2147484682" r:id="rId11"/>
    <p:sldLayoutId id="2147484683" r:id="rId12"/>
  </p:sldLayoutIdLst>
  <p:transition spd="med"/>
  <p:hf sldNum="0" hdr="0" dt="0"/>
  <p:txStyles>
    <p:titleStyle>
      <a:lvl1pPr algn="l" rtl="0" eaLnBrk="0" fontAlgn="base" hangingPunct="0">
        <a:spcBef>
          <a:spcPct val="0"/>
        </a:spcBef>
        <a:spcAft>
          <a:spcPct val="0"/>
        </a:spcAft>
        <a:defRPr sz="3600" b="1">
          <a:solidFill>
            <a:schemeClr val="tx1"/>
          </a:solidFill>
          <a:latin typeface="微软雅黑" pitchFamily="34" charset="-122"/>
          <a:ea typeface="微软雅黑" pitchFamily="34" charset="-122"/>
          <a:cs typeface="+mj-cs"/>
        </a:defRPr>
      </a:lvl1pPr>
      <a:lvl2pPr algn="l" rtl="0" eaLnBrk="0" fontAlgn="base" hangingPunct="0">
        <a:spcBef>
          <a:spcPct val="0"/>
        </a:spcBef>
        <a:spcAft>
          <a:spcPct val="0"/>
        </a:spcAft>
        <a:defRPr sz="3600" b="1">
          <a:solidFill>
            <a:schemeClr val="tx1"/>
          </a:solidFill>
          <a:latin typeface="微软雅黑" pitchFamily="34" charset="-122"/>
          <a:ea typeface="微软雅黑" pitchFamily="34" charset="-122"/>
        </a:defRPr>
      </a:lvl2pPr>
      <a:lvl3pPr algn="l" rtl="0" eaLnBrk="0" fontAlgn="base" hangingPunct="0">
        <a:spcBef>
          <a:spcPct val="0"/>
        </a:spcBef>
        <a:spcAft>
          <a:spcPct val="0"/>
        </a:spcAft>
        <a:defRPr sz="3600" b="1">
          <a:solidFill>
            <a:schemeClr val="tx1"/>
          </a:solidFill>
          <a:latin typeface="微软雅黑" pitchFamily="34" charset="-122"/>
          <a:ea typeface="微软雅黑" pitchFamily="34" charset="-122"/>
        </a:defRPr>
      </a:lvl3pPr>
      <a:lvl4pPr algn="l" rtl="0" eaLnBrk="0" fontAlgn="base" hangingPunct="0">
        <a:spcBef>
          <a:spcPct val="0"/>
        </a:spcBef>
        <a:spcAft>
          <a:spcPct val="0"/>
        </a:spcAft>
        <a:defRPr sz="3600" b="1">
          <a:solidFill>
            <a:schemeClr val="tx1"/>
          </a:solidFill>
          <a:latin typeface="微软雅黑" pitchFamily="34" charset="-122"/>
          <a:ea typeface="微软雅黑" pitchFamily="34" charset="-122"/>
        </a:defRPr>
      </a:lvl4pPr>
      <a:lvl5pPr algn="l" rtl="0" eaLnBrk="0" fontAlgn="base" hangingPunct="0">
        <a:spcBef>
          <a:spcPct val="0"/>
        </a:spcBef>
        <a:spcAft>
          <a:spcPct val="0"/>
        </a:spcAft>
        <a:defRPr sz="3600" b="1">
          <a:solidFill>
            <a:schemeClr val="tx1"/>
          </a:solidFill>
          <a:latin typeface="微软雅黑" pitchFamily="34" charset="-122"/>
          <a:ea typeface="微软雅黑" pitchFamily="34" charset="-122"/>
        </a:defRPr>
      </a:lvl5pPr>
      <a:lvl6pPr marL="457200" algn="l" rtl="0" fontAlgn="base">
        <a:spcBef>
          <a:spcPct val="0"/>
        </a:spcBef>
        <a:spcAft>
          <a:spcPct val="0"/>
        </a:spcAft>
        <a:defRPr sz="2200" b="1">
          <a:solidFill>
            <a:schemeClr val="tx1"/>
          </a:solidFill>
          <a:latin typeface="Arial" charset="0"/>
        </a:defRPr>
      </a:lvl6pPr>
      <a:lvl7pPr marL="914400" algn="l" rtl="0" fontAlgn="base">
        <a:spcBef>
          <a:spcPct val="0"/>
        </a:spcBef>
        <a:spcAft>
          <a:spcPct val="0"/>
        </a:spcAft>
        <a:defRPr sz="2200" b="1">
          <a:solidFill>
            <a:schemeClr val="tx1"/>
          </a:solidFill>
          <a:latin typeface="Arial" charset="0"/>
        </a:defRPr>
      </a:lvl7pPr>
      <a:lvl8pPr marL="1371600" algn="l" rtl="0" fontAlgn="base">
        <a:spcBef>
          <a:spcPct val="0"/>
        </a:spcBef>
        <a:spcAft>
          <a:spcPct val="0"/>
        </a:spcAft>
        <a:defRPr sz="2200" b="1">
          <a:solidFill>
            <a:schemeClr val="tx1"/>
          </a:solidFill>
          <a:latin typeface="Arial" charset="0"/>
        </a:defRPr>
      </a:lvl8pPr>
      <a:lvl9pPr marL="1828800" algn="l" rtl="0" fontAlgn="base">
        <a:spcBef>
          <a:spcPct val="0"/>
        </a:spcBef>
        <a:spcAft>
          <a:spcPct val="0"/>
        </a:spcAft>
        <a:defRPr sz="2200" b="1">
          <a:solidFill>
            <a:schemeClr val="tx1"/>
          </a:solidFill>
          <a:latin typeface="Arial" charset="0"/>
        </a:defRPr>
      </a:lvl9pPr>
    </p:titleStyle>
    <p:bodyStyle>
      <a:lvl1pPr marL="190500" indent="-1905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ea typeface="+mn-ea"/>
          <a:cs typeface="+mn-cs"/>
        </a:defRPr>
      </a:lvl1pPr>
      <a:lvl2pPr marL="381000" indent="-188913" algn="l" rtl="0" eaLnBrk="0" fontAlgn="base" hangingPunct="0">
        <a:spcBef>
          <a:spcPct val="20000"/>
        </a:spcBef>
        <a:spcAft>
          <a:spcPct val="0"/>
        </a:spcAft>
        <a:buClr>
          <a:schemeClr val="accent1"/>
        </a:buClr>
        <a:buChar char="-"/>
        <a:defRPr sz="2800">
          <a:solidFill>
            <a:schemeClr val="tx1"/>
          </a:solidFill>
          <a:latin typeface="+mn-lt"/>
        </a:defRPr>
      </a:lvl2pPr>
      <a:lvl3pPr marL="561975" indent="-179388" algn="l" rtl="0" eaLnBrk="0" fontAlgn="base" hangingPunct="0">
        <a:spcBef>
          <a:spcPct val="20000"/>
        </a:spcBef>
        <a:spcAft>
          <a:spcPct val="0"/>
        </a:spcAft>
        <a:buClr>
          <a:schemeClr val="accent1"/>
        </a:buClr>
        <a:buChar char="-"/>
        <a:defRPr sz="2400">
          <a:solidFill>
            <a:schemeClr val="tx1"/>
          </a:solidFill>
          <a:latin typeface="+mn-lt"/>
        </a:defRPr>
      </a:lvl3pPr>
      <a:lvl4pPr marL="752475" indent="-188913" algn="l" rtl="0" eaLnBrk="0" fontAlgn="base" hangingPunct="0">
        <a:spcBef>
          <a:spcPct val="20000"/>
        </a:spcBef>
        <a:spcAft>
          <a:spcPct val="0"/>
        </a:spcAft>
        <a:buClr>
          <a:schemeClr val="accent1"/>
        </a:buClr>
        <a:buChar char="-"/>
        <a:defRPr sz="2000">
          <a:solidFill>
            <a:schemeClr val="tx1"/>
          </a:solidFill>
          <a:latin typeface="+mn-lt"/>
        </a:defRPr>
      </a:lvl4pPr>
      <a:lvl5pPr marL="962025" indent="-207963"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defRPr>
      </a:lvl5pPr>
      <a:lvl6pPr marL="1419225" indent="-207963" algn="l" rtl="0" fontAlgn="base">
        <a:spcBef>
          <a:spcPct val="20000"/>
        </a:spcBef>
        <a:spcAft>
          <a:spcPct val="0"/>
        </a:spcAft>
        <a:buClr>
          <a:schemeClr val="accent1"/>
        </a:buClr>
        <a:buFont typeface="Wingdings" pitchFamily="2" charset="2"/>
        <a:buChar char="§"/>
        <a:defRPr>
          <a:solidFill>
            <a:schemeClr val="tx1"/>
          </a:solidFill>
          <a:latin typeface="+mn-lt"/>
        </a:defRPr>
      </a:lvl6pPr>
      <a:lvl7pPr marL="1876425" indent="-207963" algn="l" rtl="0" fontAlgn="base">
        <a:spcBef>
          <a:spcPct val="20000"/>
        </a:spcBef>
        <a:spcAft>
          <a:spcPct val="0"/>
        </a:spcAft>
        <a:buClr>
          <a:schemeClr val="accent1"/>
        </a:buClr>
        <a:buFont typeface="Wingdings" pitchFamily="2" charset="2"/>
        <a:buChar char="§"/>
        <a:defRPr>
          <a:solidFill>
            <a:schemeClr val="tx1"/>
          </a:solidFill>
          <a:latin typeface="+mn-lt"/>
        </a:defRPr>
      </a:lvl7pPr>
      <a:lvl8pPr marL="2333625" indent="-207963" algn="l" rtl="0" fontAlgn="base">
        <a:spcBef>
          <a:spcPct val="20000"/>
        </a:spcBef>
        <a:spcAft>
          <a:spcPct val="0"/>
        </a:spcAft>
        <a:buClr>
          <a:schemeClr val="accent1"/>
        </a:buClr>
        <a:buFont typeface="Wingdings" pitchFamily="2" charset="2"/>
        <a:buChar char="§"/>
        <a:defRPr>
          <a:solidFill>
            <a:schemeClr val="tx1"/>
          </a:solidFill>
          <a:latin typeface="+mn-lt"/>
        </a:defRPr>
      </a:lvl8pPr>
      <a:lvl9pPr marL="2790825" indent="-207963" algn="l" rtl="0" fontAlgn="base">
        <a:spcBef>
          <a:spcPct val="20000"/>
        </a:spcBef>
        <a:spcAft>
          <a:spcPct val="0"/>
        </a:spcAft>
        <a:buClr>
          <a:schemeClr val="accent1"/>
        </a:buClr>
        <a:buFont typeface="Wingdings" pitchFamily="2" charset="2"/>
        <a:buChar char="§"/>
        <a:defRPr>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13"/>
          <p:cNvSpPr>
            <a:spLocks noChangeArrowheads="1"/>
          </p:cNvSpPr>
          <p:nvPr/>
        </p:nvSpPr>
        <p:spPr bwMode="auto">
          <a:xfrm>
            <a:off x="0" y="0"/>
            <a:ext cx="9144000" cy="889000"/>
          </a:xfrm>
          <a:prstGeom prst="rect">
            <a:avLst/>
          </a:prstGeom>
          <a:solidFill>
            <a:schemeClr val="fo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kumimoji="1" sz="2800">
                <a:solidFill>
                  <a:schemeClr val="tx2"/>
                </a:solidFill>
                <a:latin typeface="宋体" panose="02010600030101010101" pitchFamily="2" charset="-122"/>
                <a:ea typeface="宋体" panose="02010600030101010101" pitchFamily="2" charset="-122"/>
              </a:defRPr>
            </a:lvl1pPr>
            <a:lvl2pPr marL="742950" indent="-285750" eaLnBrk="0" hangingPunct="0">
              <a:defRPr kumimoji="1" sz="2800">
                <a:solidFill>
                  <a:schemeClr val="tx2"/>
                </a:solidFill>
                <a:latin typeface="宋体" panose="02010600030101010101" pitchFamily="2" charset="-122"/>
                <a:ea typeface="宋体" panose="02010600030101010101" pitchFamily="2" charset="-122"/>
              </a:defRPr>
            </a:lvl2pPr>
            <a:lvl3pPr marL="1143000" indent="-228600" eaLnBrk="0" hangingPunct="0">
              <a:defRPr kumimoji="1" sz="2800">
                <a:solidFill>
                  <a:schemeClr val="tx2"/>
                </a:solidFill>
                <a:latin typeface="宋体" panose="02010600030101010101" pitchFamily="2" charset="-122"/>
                <a:ea typeface="宋体" panose="02010600030101010101" pitchFamily="2" charset="-122"/>
              </a:defRPr>
            </a:lvl3pPr>
            <a:lvl4pPr marL="1600200" indent="-228600" eaLnBrk="0" hangingPunct="0">
              <a:defRPr kumimoji="1" sz="2800">
                <a:solidFill>
                  <a:schemeClr val="tx2"/>
                </a:solidFill>
                <a:latin typeface="宋体" panose="02010600030101010101" pitchFamily="2" charset="-122"/>
                <a:ea typeface="宋体" panose="02010600030101010101" pitchFamily="2" charset="-122"/>
              </a:defRPr>
            </a:lvl4pPr>
            <a:lvl5pPr marL="2057400" indent="-228600" eaLnBrk="0" hangingPunct="0">
              <a:defRPr kumimoji="1" sz="2800">
                <a:solidFill>
                  <a:schemeClr val="tx2"/>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kumimoji="1" sz="2800">
                <a:solidFill>
                  <a:schemeClr val="tx2"/>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kumimoji="1" sz="2800">
                <a:solidFill>
                  <a:schemeClr val="tx2"/>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kumimoji="1" sz="2800">
                <a:solidFill>
                  <a:schemeClr val="tx2"/>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kumimoji="1" sz="2800">
                <a:solidFill>
                  <a:schemeClr val="tx2"/>
                </a:solidFill>
                <a:latin typeface="宋体" panose="02010600030101010101" pitchFamily="2" charset="-122"/>
                <a:ea typeface="宋体" panose="02010600030101010101" pitchFamily="2" charset="-122"/>
              </a:defRPr>
            </a:lvl9pPr>
          </a:lstStyle>
          <a:p>
            <a:endParaRPr kumimoji="0" lang="zh-CN" altLang="en-US" sz="1800">
              <a:solidFill>
                <a:srgbClr val="000000"/>
              </a:solidFill>
              <a:latin typeface="Arial" panose="020B0604020202020204" pitchFamily="34" charset="0"/>
            </a:endParaRPr>
          </a:p>
        </p:txBody>
      </p:sp>
      <p:sp>
        <p:nvSpPr>
          <p:cNvPr id="4099" name="Rectangle 2"/>
          <p:cNvSpPr>
            <a:spLocks noGrp="1" noChangeArrowheads="1"/>
          </p:cNvSpPr>
          <p:nvPr>
            <p:ph type="title"/>
          </p:nvPr>
        </p:nvSpPr>
        <p:spPr bwMode="auto">
          <a:xfrm>
            <a:off x="157163" y="0"/>
            <a:ext cx="8986837"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ctr" anchorCtr="0" compatLnSpc="1">
            <a:prstTxWarp prst="textNoShape">
              <a:avLst/>
            </a:prstTxWarp>
          </a:bodyPr>
          <a:lstStyle/>
          <a:p>
            <a:pPr lvl="0"/>
            <a:r>
              <a:rPr lang="zh-CN" altLang="en-US" smtClean="0"/>
              <a:t>输入标题</a:t>
            </a:r>
            <a:endParaRPr lang="de-DE" altLang="zh-CN" smtClean="0"/>
          </a:p>
        </p:txBody>
      </p:sp>
      <p:sp>
        <p:nvSpPr>
          <p:cNvPr id="1074180" name="Rectangle 4"/>
          <p:cNvSpPr>
            <a:spLocks noGrp="1" noChangeArrowheads="1"/>
          </p:cNvSpPr>
          <p:nvPr>
            <p:ph type="ftr" sz="quarter" idx="3"/>
          </p:nvPr>
        </p:nvSpPr>
        <p:spPr bwMode="auto">
          <a:xfrm>
            <a:off x="8045450" y="6464300"/>
            <a:ext cx="1066800" cy="2476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0" sz="1200">
                <a:solidFill>
                  <a:srgbClr val="FFFFFF"/>
                </a:solidFill>
                <a:latin typeface="Arial" panose="020B0604020202020204" pitchFamily="34" charset="0"/>
              </a:defRPr>
            </a:lvl1pPr>
          </a:lstStyle>
          <a:p>
            <a:r>
              <a:rPr lang="de-DE" altLang="zh-CN"/>
              <a:t>Page </a:t>
            </a:r>
            <a:fld id="{F74E23EE-9D05-4E90-8B27-534819942A37}" type="slidenum">
              <a:rPr lang="de-DE" altLang="zh-CN" sz="1400" b="1"/>
              <a:pPr/>
              <a:t>‹#›</a:t>
            </a:fld>
            <a:endParaRPr lang="de-DE" altLang="zh-CN" sz="1400" b="1"/>
          </a:p>
        </p:txBody>
      </p:sp>
    </p:spTree>
  </p:cSld>
  <p:clrMap bg1="lt1" tx1="dk1" bg2="lt2" tx2="dk2" accent1="accent1" accent2="accent2" accent3="accent3" accent4="accent4" accent5="accent5" accent6="accent6" hlink="hlink" folHlink="folHlink"/>
  <p:sldLayoutIdLst>
    <p:sldLayoutId id="2147484688" r:id="rId1"/>
    <p:sldLayoutId id="2147484689" r:id="rId2"/>
    <p:sldLayoutId id="2147484690" r:id="rId3"/>
    <p:sldLayoutId id="2147484691" r:id="rId4"/>
    <p:sldLayoutId id="2147484692" r:id="rId5"/>
    <p:sldLayoutId id="2147484693" r:id="rId6"/>
    <p:sldLayoutId id="2147484694" r:id="rId7"/>
    <p:sldLayoutId id="2147484695" r:id="rId8"/>
    <p:sldLayoutId id="2147484696" r:id="rId9"/>
    <p:sldLayoutId id="2147484697" r:id="rId10"/>
    <p:sldLayoutId id="2147484698" r:id="rId11"/>
    <p:sldLayoutId id="2147484699" r:id="rId12"/>
  </p:sldLayoutIdLst>
  <p:transition spd="med"/>
  <p:hf sldNum="0" hdr="0" dt="0"/>
  <p:txStyles>
    <p:titleStyle>
      <a:lvl1pPr algn="l" rtl="0" eaLnBrk="0" fontAlgn="base" hangingPunct="0">
        <a:spcBef>
          <a:spcPct val="0"/>
        </a:spcBef>
        <a:spcAft>
          <a:spcPct val="0"/>
        </a:spcAft>
        <a:defRPr sz="3600" b="1">
          <a:solidFill>
            <a:schemeClr val="tx1"/>
          </a:solidFill>
          <a:latin typeface="微软雅黑" pitchFamily="34" charset="-122"/>
          <a:ea typeface="微软雅黑" pitchFamily="34" charset="-122"/>
          <a:cs typeface="+mj-cs"/>
        </a:defRPr>
      </a:lvl1pPr>
      <a:lvl2pPr algn="l" rtl="0" eaLnBrk="0" fontAlgn="base" hangingPunct="0">
        <a:spcBef>
          <a:spcPct val="0"/>
        </a:spcBef>
        <a:spcAft>
          <a:spcPct val="0"/>
        </a:spcAft>
        <a:defRPr sz="3600" b="1">
          <a:solidFill>
            <a:schemeClr val="tx1"/>
          </a:solidFill>
          <a:latin typeface="微软雅黑" pitchFamily="34" charset="-122"/>
          <a:ea typeface="微软雅黑" pitchFamily="34" charset="-122"/>
        </a:defRPr>
      </a:lvl2pPr>
      <a:lvl3pPr algn="l" rtl="0" eaLnBrk="0" fontAlgn="base" hangingPunct="0">
        <a:spcBef>
          <a:spcPct val="0"/>
        </a:spcBef>
        <a:spcAft>
          <a:spcPct val="0"/>
        </a:spcAft>
        <a:defRPr sz="3600" b="1">
          <a:solidFill>
            <a:schemeClr val="tx1"/>
          </a:solidFill>
          <a:latin typeface="微软雅黑" pitchFamily="34" charset="-122"/>
          <a:ea typeface="微软雅黑" pitchFamily="34" charset="-122"/>
        </a:defRPr>
      </a:lvl3pPr>
      <a:lvl4pPr algn="l" rtl="0" eaLnBrk="0" fontAlgn="base" hangingPunct="0">
        <a:spcBef>
          <a:spcPct val="0"/>
        </a:spcBef>
        <a:spcAft>
          <a:spcPct val="0"/>
        </a:spcAft>
        <a:defRPr sz="3600" b="1">
          <a:solidFill>
            <a:schemeClr val="tx1"/>
          </a:solidFill>
          <a:latin typeface="微软雅黑" pitchFamily="34" charset="-122"/>
          <a:ea typeface="微软雅黑" pitchFamily="34" charset="-122"/>
        </a:defRPr>
      </a:lvl4pPr>
      <a:lvl5pPr algn="l" rtl="0" eaLnBrk="0" fontAlgn="base" hangingPunct="0">
        <a:spcBef>
          <a:spcPct val="0"/>
        </a:spcBef>
        <a:spcAft>
          <a:spcPct val="0"/>
        </a:spcAft>
        <a:defRPr sz="3600" b="1">
          <a:solidFill>
            <a:schemeClr val="tx1"/>
          </a:solidFill>
          <a:latin typeface="微软雅黑" pitchFamily="34" charset="-122"/>
          <a:ea typeface="微软雅黑" pitchFamily="34" charset="-122"/>
        </a:defRPr>
      </a:lvl5pPr>
      <a:lvl6pPr marL="457200" algn="l" rtl="0" fontAlgn="base">
        <a:spcBef>
          <a:spcPct val="0"/>
        </a:spcBef>
        <a:spcAft>
          <a:spcPct val="0"/>
        </a:spcAft>
        <a:defRPr sz="2200" b="1">
          <a:solidFill>
            <a:schemeClr val="tx1"/>
          </a:solidFill>
          <a:latin typeface="Arial" charset="0"/>
        </a:defRPr>
      </a:lvl6pPr>
      <a:lvl7pPr marL="914400" algn="l" rtl="0" fontAlgn="base">
        <a:spcBef>
          <a:spcPct val="0"/>
        </a:spcBef>
        <a:spcAft>
          <a:spcPct val="0"/>
        </a:spcAft>
        <a:defRPr sz="2200" b="1">
          <a:solidFill>
            <a:schemeClr val="tx1"/>
          </a:solidFill>
          <a:latin typeface="Arial" charset="0"/>
        </a:defRPr>
      </a:lvl7pPr>
      <a:lvl8pPr marL="1371600" algn="l" rtl="0" fontAlgn="base">
        <a:spcBef>
          <a:spcPct val="0"/>
        </a:spcBef>
        <a:spcAft>
          <a:spcPct val="0"/>
        </a:spcAft>
        <a:defRPr sz="2200" b="1">
          <a:solidFill>
            <a:schemeClr val="tx1"/>
          </a:solidFill>
          <a:latin typeface="Arial" charset="0"/>
        </a:defRPr>
      </a:lvl8pPr>
      <a:lvl9pPr marL="1828800" algn="l" rtl="0" fontAlgn="base">
        <a:spcBef>
          <a:spcPct val="0"/>
        </a:spcBef>
        <a:spcAft>
          <a:spcPct val="0"/>
        </a:spcAft>
        <a:defRPr sz="2200" b="1">
          <a:solidFill>
            <a:schemeClr val="tx1"/>
          </a:solidFill>
          <a:latin typeface="Arial" charset="0"/>
        </a:defRPr>
      </a:lvl9pPr>
    </p:titleStyle>
    <p:bodyStyle>
      <a:lvl1pPr marL="190500" indent="-1905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ea typeface="+mn-ea"/>
          <a:cs typeface="+mn-cs"/>
        </a:defRPr>
      </a:lvl1pPr>
      <a:lvl2pPr marL="381000" indent="-188913" algn="l" rtl="0" eaLnBrk="0" fontAlgn="base" hangingPunct="0">
        <a:spcBef>
          <a:spcPct val="20000"/>
        </a:spcBef>
        <a:spcAft>
          <a:spcPct val="0"/>
        </a:spcAft>
        <a:buClr>
          <a:schemeClr val="accent1"/>
        </a:buClr>
        <a:buChar char="-"/>
        <a:defRPr sz="2800">
          <a:solidFill>
            <a:schemeClr val="tx1"/>
          </a:solidFill>
          <a:latin typeface="+mn-lt"/>
        </a:defRPr>
      </a:lvl2pPr>
      <a:lvl3pPr marL="561975" indent="-179388" algn="l" rtl="0" eaLnBrk="0" fontAlgn="base" hangingPunct="0">
        <a:spcBef>
          <a:spcPct val="20000"/>
        </a:spcBef>
        <a:spcAft>
          <a:spcPct val="0"/>
        </a:spcAft>
        <a:buClr>
          <a:schemeClr val="accent1"/>
        </a:buClr>
        <a:buChar char="-"/>
        <a:defRPr sz="2400">
          <a:solidFill>
            <a:schemeClr val="tx1"/>
          </a:solidFill>
          <a:latin typeface="+mn-lt"/>
        </a:defRPr>
      </a:lvl3pPr>
      <a:lvl4pPr marL="752475" indent="-188913" algn="l" rtl="0" eaLnBrk="0" fontAlgn="base" hangingPunct="0">
        <a:spcBef>
          <a:spcPct val="20000"/>
        </a:spcBef>
        <a:spcAft>
          <a:spcPct val="0"/>
        </a:spcAft>
        <a:buClr>
          <a:schemeClr val="accent1"/>
        </a:buClr>
        <a:buChar char="-"/>
        <a:defRPr sz="2000">
          <a:solidFill>
            <a:schemeClr val="tx1"/>
          </a:solidFill>
          <a:latin typeface="+mn-lt"/>
        </a:defRPr>
      </a:lvl4pPr>
      <a:lvl5pPr marL="962025" indent="-207963"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defRPr>
      </a:lvl5pPr>
      <a:lvl6pPr marL="1419225" indent="-207963" algn="l" rtl="0" fontAlgn="base">
        <a:spcBef>
          <a:spcPct val="20000"/>
        </a:spcBef>
        <a:spcAft>
          <a:spcPct val="0"/>
        </a:spcAft>
        <a:buClr>
          <a:schemeClr val="accent1"/>
        </a:buClr>
        <a:buFont typeface="Wingdings" pitchFamily="2" charset="2"/>
        <a:buChar char="§"/>
        <a:defRPr>
          <a:solidFill>
            <a:schemeClr val="tx1"/>
          </a:solidFill>
          <a:latin typeface="+mn-lt"/>
        </a:defRPr>
      </a:lvl6pPr>
      <a:lvl7pPr marL="1876425" indent="-207963" algn="l" rtl="0" fontAlgn="base">
        <a:spcBef>
          <a:spcPct val="20000"/>
        </a:spcBef>
        <a:spcAft>
          <a:spcPct val="0"/>
        </a:spcAft>
        <a:buClr>
          <a:schemeClr val="accent1"/>
        </a:buClr>
        <a:buFont typeface="Wingdings" pitchFamily="2" charset="2"/>
        <a:buChar char="§"/>
        <a:defRPr>
          <a:solidFill>
            <a:schemeClr val="tx1"/>
          </a:solidFill>
          <a:latin typeface="+mn-lt"/>
        </a:defRPr>
      </a:lvl7pPr>
      <a:lvl8pPr marL="2333625" indent="-207963" algn="l" rtl="0" fontAlgn="base">
        <a:spcBef>
          <a:spcPct val="20000"/>
        </a:spcBef>
        <a:spcAft>
          <a:spcPct val="0"/>
        </a:spcAft>
        <a:buClr>
          <a:schemeClr val="accent1"/>
        </a:buClr>
        <a:buFont typeface="Wingdings" pitchFamily="2" charset="2"/>
        <a:buChar char="§"/>
        <a:defRPr>
          <a:solidFill>
            <a:schemeClr val="tx1"/>
          </a:solidFill>
          <a:latin typeface="+mn-lt"/>
        </a:defRPr>
      </a:lvl8pPr>
      <a:lvl9pPr marL="2790825" indent="-207963" algn="l" rtl="0" fontAlgn="base">
        <a:spcBef>
          <a:spcPct val="20000"/>
        </a:spcBef>
        <a:spcAft>
          <a:spcPct val="0"/>
        </a:spcAft>
        <a:buClr>
          <a:schemeClr val="accent1"/>
        </a:buClr>
        <a:buFont typeface="Wingdings" pitchFamily="2" charset="2"/>
        <a:buChar char="§"/>
        <a:defRPr>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9" name="Rectangle 15"/>
          <p:cNvSpPr>
            <a:spLocks noChangeArrowheads="1"/>
          </p:cNvSpPr>
          <p:nvPr/>
        </p:nvSpPr>
        <p:spPr bwMode="ltGray">
          <a:xfrm>
            <a:off x="0" y="0"/>
            <a:ext cx="9144000" cy="836613"/>
          </a:xfrm>
          <a:prstGeom prst="rect">
            <a:avLst/>
          </a:prstGeom>
          <a:gradFill rotWithShape="1">
            <a:gsLst>
              <a:gs pos="0">
                <a:schemeClr val="tx1">
                  <a:gamma/>
                  <a:shade val="46275"/>
                  <a:invGamma/>
                </a:schemeClr>
              </a:gs>
              <a:gs pos="50000">
                <a:schemeClr val="tx1"/>
              </a:gs>
              <a:gs pos="100000">
                <a:schemeClr val="tx1">
                  <a:gamma/>
                  <a:shade val="46275"/>
                  <a:invGamma/>
                </a:schemeClr>
              </a:gs>
            </a:gsLst>
            <a:lin ang="0" scaled="1"/>
          </a:gradFill>
          <a:ln>
            <a:noFill/>
          </a:ln>
          <a:effectLst/>
          <a:extLst/>
        </p:spPr>
        <p:txBody>
          <a:bodyPr wrap="none" anchor="ctr"/>
          <a:lstStyle/>
          <a:p>
            <a:pPr>
              <a:defRPr/>
            </a:pPr>
            <a:endParaRPr kumimoji="0" lang="zh-CN" altLang="en-US" sz="1800">
              <a:solidFill>
                <a:srgbClr val="163794"/>
              </a:solidFill>
              <a:latin typeface="Arial" pitchFamily="34" charset="0"/>
            </a:endParaRPr>
          </a:p>
        </p:txBody>
      </p:sp>
      <p:sp>
        <p:nvSpPr>
          <p:cNvPr id="3075" name="Rectangle 3"/>
          <p:cNvSpPr>
            <a:spLocks noGrp="1" noChangeArrowheads="1"/>
          </p:cNvSpPr>
          <p:nvPr>
            <p:ph type="body" idx="1"/>
          </p:nvPr>
        </p:nvSpPr>
        <p:spPr bwMode="auto">
          <a:xfrm>
            <a:off x="457200" y="1152525"/>
            <a:ext cx="8229600" cy="524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ltLang="zh-CN" smtClean="0"/>
          </a:p>
        </p:txBody>
      </p:sp>
      <p:sp>
        <p:nvSpPr>
          <p:cNvPr id="1030" name="Rectangle 6"/>
          <p:cNvSpPr>
            <a:spLocks noGrp="1" noChangeArrowheads="1"/>
          </p:cNvSpPr>
          <p:nvPr>
            <p:ph type="sldNum" sz="quarter" idx="4"/>
          </p:nvPr>
        </p:nvSpPr>
        <p:spPr bwMode="auto">
          <a:xfrm>
            <a:off x="3505200" y="6461125"/>
            <a:ext cx="2133600" cy="32067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kumimoji="0" sz="1200">
                <a:solidFill>
                  <a:srgbClr val="163794"/>
                </a:solidFill>
                <a:latin typeface="+mj-lt"/>
                <a:ea typeface="宋体" pitchFamily="2" charset="-122"/>
              </a:defRPr>
            </a:lvl1pPr>
          </a:lstStyle>
          <a:p>
            <a:pPr>
              <a:defRPr/>
            </a:pPr>
            <a:fld id="{D1DA9461-7F49-4889-B087-7FB0A4D2F709}" type="slidenum">
              <a:rPr lang="en-US" altLang="zh-CN"/>
              <a:pPr>
                <a:defRPr/>
              </a:pPr>
              <a:t>‹#›</a:t>
            </a:fld>
            <a:endParaRPr lang="en-US" altLang="zh-CN"/>
          </a:p>
        </p:txBody>
      </p:sp>
      <p:sp>
        <p:nvSpPr>
          <p:cNvPr id="3077" name="Rectangle 2"/>
          <p:cNvSpPr>
            <a:spLocks noGrp="1" noChangeArrowheads="1"/>
          </p:cNvSpPr>
          <p:nvPr>
            <p:ph type="title"/>
          </p:nvPr>
        </p:nvSpPr>
        <p:spPr bwMode="white">
          <a:xfrm>
            <a:off x="304800" y="152400"/>
            <a:ext cx="8458200"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endParaRPr lang="en-US" altLang="zh-CN" smtClean="0"/>
          </a:p>
        </p:txBody>
      </p:sp>
      <p:sp>
        <p:nvSpPr>
          <p:cNvPr id="1040" name="Text Box 16"/>
          <p:cNvSpPr txBox="1">
            <a:spLocks noChangeArrowheads="1"/>
          </p:cNvSpPr>
          <p:nvPr/>
        </p:nvSpPr>
        <p:spPr bwMode="gray">
          <a:xfrm>
            <a:off x="0" y="838200"/>
            <a:ext cx="9144000" cy="244475"/>
          </a:xfrm>
          <a:prstGeom prst="rect">
            <a:avLst/>
          </a:prstGeom>
          <a:solidFill>
            <a:schemeClr val="accent2"/>
          </a:solidFill>
          <a:ln>
            <a:noFill/>
          </a:ln>
          <a:effectLst/>
          <a:extLst/>
        </p:spPr>
        <p:txBody>
          <a:bodyPr>
            <a:spAutoFit/>
          </a:bodyPr>
          <a:lstStyle/>
          <a:p>
            <a:pPr>
              <a:spcBef>
                <a:spcPct val="50000"/>
              </a:spcBef>
              <a:defRPr/>
            </a:pPr>
            <a:endParaRPr kumimoji="0" lang="zh-CN" altLang="zh-CN" sz="1000" b="1">
              <a:solidFill>
                <a:srgbClr val="FFFFFF"/>
              </a:solidFill>
              <a:latin typeface="Verdana" pitchFamily="34" charset="0"/>
            </a:endParaRPr>
          </a:p>
        </p:txBody>
      </p:sp>
      <p:pic>
        <p:nvPicPr>
          <p:cNvPr id="3079" name="Picture 6"/>
          <p:cNvPicPr>
            <a:picLocks noChangeAspect="1" noChangeArrowheads="1"/>
          </p:cNvPicPr>
          <p:nvPr userDrawn="1"/>
        </p:nvPicPr>
        <p:blipFill>
          <a:blip r:embed="rId24">
            <a:extLst>
              <a:ext uri="{28A0092B-C50C-407E-A947-70E740481C1C}">
                <a14:useLocalDpi xmlns:a14="http://schemas.microsoft.com/office/drawing/2010/main" val="0"/>
              </a:ext>
            </a:extLst>
          </a:blip>
          <a:srcRect/>
          <a:stretch>
            <a:fillRect/>
          </a:stretch>
        </p:blipFill>
        <p:spPr bwMode="auto">
          <a:xfrm>
            <a:off x="8199438" y="6261100"/>
            <a:ext cx="944562"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6879503"/>
      </p:ext>
    </p:extLst>
  </p:cSld>
  <p:clrMap bg1="lt1" tx1="dk1" bg2="lt2" tx2="dk2" accent1="accent1" accent2="accent2" accent3="accent3" accent4="accent4" accent5="accent5" accent6="accent6" hlink="hlink" folHlink="folHlink"/>
  <p:sldLayoutIdLst>
    <p:sldLayoutId id="2147484701" r:id="rId1"/>
    <p:sldLayoutId id="2147484702" r:id="rId2"/>
    <p:sldLayoutId id="2147484703" r:id="rId3"/>
    <p:sldLayoutId id="2147484704" r:id="rId4"/>
    <p:sldLayoutId id="2147484705" r:id="rId5"/>
    <p:sldLayoutId id="2147484706" r:id="rId6"/>
    <p:sldLayoutId id="2147484707" r:id="rId7"/>
    <p:sldLayoutId id="2147484708" r:id="rId8"/>
    <p:sldLayoutId id="2147484709" r:id="rId9"/>
    <p:sldLayoutId id="2147484710" r:id="rId10"/>
    <p:sldLayoutId id="2147484711" r:id="rId11"/>
    <p:sldLayoutId id="2147484712" r:id="rId12"/>
    <p:sldLayoutId id="2147484713" r:id="rId13"/>
    <p:sldLayoutId id="2147484714" r:id="rId14"/>
    <p:sldLayoutId id="2147484715" r:id="rId15"/>
    <p:sldLayoutId id="2147484716" r:id="rId16"/>
    <p:sldLayoutId id="2147484717" r:id="rId17"/>
    <p:sldLayoutId id="2147484718" r:id="rId18"/>
    <p:sldLayoutId id="2147484719" r:id="rId19"/>
    <p:sldLayoutId id="2147484720" r:id="rId20"/>
    <p:sldLayoutId id="2147484721" r:id="rId21"/>
    <p:sldLayoutId id="2147484722" r:id="rId22"/>
  </p:sldLayoutIdLst>
  <p:timing>
    <p:tnLst>
      <p:par>
        <p:cTn id="1" dur="indefinite" restart="never" nodeType="tmRoot"/>
      </p:par>
    </p:tnLst>
  </p:timing>
  <p:hf sldNum="0" hdr="0"/>
  <p:txStyles>
    <p:titleStyle>
      <a:lvl1pPr algn="ctr" rtl="0" fontAlgn="base">
        <a:spcBef>
          <a:spcPct val="0"/>
        </a:spcBef>
        <a:spcAft>
          <a:spcPct val="0"/>
        </a:spcAft>
        <a:defRPr sz="3200" b="1">
          <a:solidFill>
            <a:schemeClr val="bg1"/>
          </a:solidFill>
          <a:latin typeface="+mj-lt"/>
          <a:ea typeface="+mj-ea"/>
          <a:cs typeface="+mj-cs"/>
        </a:defRPr>
      </a:lvl1pPr>
      <a:lvl2pPr algn="ctr" rtl="0" fontAlgn="base">
        <a:spcBef>
          <a:spcPct val="0"/>
        </a:spcBef>
        <a:spcAft>
          <a:spcPct val="0"/>
        </a:spcAft>
        <a:defRPr sz="3200" b="1">
          <a:solidFill>
            <a:schemeClr val="bg1"/>
          </a:solidFill>
          <a:latin typeface="Verdana" pitchFamily="34" charset="0"/>
        </a:defRPr>
      </a:lvl2pPr>
      <a:lvl3pPr algn="ctr" rtl="0" fontAlgn="base">
        <a:spcBef>
          <a:spcPct val="0"/>
        </a:spcBef>
        <a:spcAft>
          <a:spcPct val="0"/>
        </a:spcAft>
        <a:defRPr sz="3200" b="1">
          <a:solidFill>
            <a:schemeClr val="bg1"/>
          </a:solidFill>
          <a:latin typeface="Verdana" pitchFamily="34" charset="0"/>
        </a:defRPr>
      </a:lvl3pPr>
      <a:lvl4pPr algn="ctr" rtl="0" fontAlgn="base">
        <a:spcBef>
          <a:spcPct val="0"/>
        </a:spcBef>
        <a:spcAft>
          <a:spcPct val="0"/>
        </a:spcAft>
        <a:defRPr sz="3200" b="1">
          <a:solidFill>
            <a:schemeClr val="bg1"/>
          </a:solidFill>
          <a:latin typeface="Verdana" pitchFamily="34" charset="0"/>
        </a:defRPr>
      </a:lvl4pPr>
      <a:lvl5pPr algn="ctr" rtl="0" fontAlgn="base">
        <a:spcBef>
          <a:spcPct val="0"/>
        </a:spcBef>
        <a:spcAft>
          <a:spcPct val="0"/>
        </a:spcAft>
        <a:defRPr sz="3200" b="1">
          <a:solidFill>
            <a:schemeClr val="bg1"/>
          </a:solidFill>
          <a:latin typeface="Verdana" pitchFamily="34" charset="0"/>
        </a:defRPr>
      </a:lvl5pPr>
      <a:lvl6pPr marL="457200" algn="ctr" rtl="0" eaLnBrk="1" fontAlgn="base" hangingPunct="1">
        <a:spcBef>
          <a:spcPct val="0"/>
        </a:spcBef>
        <a:spcAft>
          <a:spcPct val="0"/>
        </a:spcAft>
        <a:defRPr sz="3200" b="1">
          <a:solidFill>
            <a:schemeClr val="bg1"/>
          </a:solidFill>
          <a:latin typeface="Verdana" pitchFamily="34" charset="0"/>
        </a:defRPr>
      </a:lvl6pPr>
      <a:lvl7pPr marL="914400" algn="ctr" rtl="0" eaLnBrk="1" fontAlgn="base" hangingPunct="1">
        <a:spcBef>
          <a:spcPct val="0"/>
        </a:spcBef>
        <a:spcAft>
          <a:spcPct val="0"/>
        </a:spcAft>
        <a:defRPr sz="3200" b="1">
          <a:solidFill>
            <a:schemeClr val="bg1"/>
          </a:solidFill>
          <a:latin typeface="Verdana" pitchFamily="34" charset="0"/>
        </a:defRPr>
      </a:lvl7pPr>
      <a:lvl8pPr marL="1371600" algn="ctr" rtl="0" eaLnBrk="1" fontAlgn="base" hangingPunct="1">
        <a:spcBef>
          <a:spcPct val="0"/>
        </a:spcBef>
        <a:spcAft>
          <a:spcPct val="0"/>
        </a:spcAft>
        <a:defRPr sz="3200" b="1">
          <a:solidFill>
            <a:schemeClr val="bg1"/>
          </a:solidFill>
          <a:latin typeface="Verdana" pitchFamily="34" charset="0"/>
        </a:defRPr>
      </a:lvl8pPr>
      <a:lvl9pPr marL="1828800" algn="ctr" rtl="0" eaLnBrk="1" fontAlgn="base" hangingPunct="1">
        <a:spcBef>
          <a:spcPct val="0"/>
        </a:spcBef>
        <a:spcAft>
          <a:spcPct val="0"/>
        </a:spcAft>
        <a:defRPr sz="3200" b="1">
          <a:solidFill>
            <a:schemeClr val="bg1"/>
          </a:solidFill>
          <a:latin typeface="Verdana" pitchFamily="34" charset="0"/>
        </a:defRPr>
      </a:lvl9pPr>
    </p:titleStyle>
    <p:bodyStyle>
      <a:lvl1pPr marL="342900" indent="-342900" algn="l" rtl="0" fontAlgn="base">
        <a:spcBef>
          <a:spcPct val="20000"/>
        </a:spcBef>
        <a:spcAft>
          <a:spcPct val="0"/>
        </a:spcAft>
        <a:buClr>
          <a:schemeClr val="hlink"/>
        </a:buClr>
        <a:buFont typeface="Wingdings" pitchFamily="2" charset="2"/>
        <a:buChar char="v"/>
        <a:defRPr sz="3200">
          <a:solidFill>
            <a:schemeClr val="tx1"/>
          </a:solidFill>
          <a:latin typeface="+mn-lt"/>
          <a:ea typeface="+mn-ea"/>
          <a:cs typeface="+mn-cs"/>
        </a:defRPr>
      </a:lvl1pPr>
      <a:lvl2pPr marL="742950" indent="-285750" algn="l" rtl="0" fontAlgn="base">
        <a:spcBef>
          <a:spcPct val="20000"/>
        </a:spcBef>
        <a:spcAft>
          <a:spcPct val="0"/>
        </a:spcAft>
        <a:buClr>
          <a:schemeClr val="accent1"/>
        </a:buClr>
        <a:buFont typeface="Wingdings" pitchFamily="2" charset="2"/>
        <a:buChar char="§"/>
        <a:defRPr sz="2800">
          <a:solidFill>
            <a:schemeClr val="tx1"/>
          </a:solidFill>
          <a:latin typeface="+mn-lt"/>
        </a:defRPr>
      </a:lvl2pPr>
      <a:lvl3pPr marL="1143000" indent="-228600" algn="l" rtl="0" fontAlgn="base">
        <a:spcBef>
          <a:spcPct val="20000"/>
        </a:spcBef>
        <a:spcAft>
          <a:spcPct val="0"/>
        </a:spcAft>
        <a:buClr>
          <a:schemeClr val="tx1"/>
        </a:buClr>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chart" Target="../charts/chart1.xml"/><Relationship Id="rId7" Type="http://schemas.openxmlformats.org/officeDocument/2006/relationships/image" Target="../media/image14.emf"/><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chart" Target="../charts/chart2.xml"/><Relationship Id="rId5" Type="http://schemas.openxmlformats.org/officeDocument/2006/relationships/image" Target="../media/image13.pn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chart" Target="../charts/chart4.xml"/><Relationship Id="rId7" Type="http://schemas.openxmlformats.org/officeDocument/2006/relationships/image" Target="../media/image19.png"/><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1.png"/><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F:\work\第二\大桥\未标题-3副本.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310188"/>
            <a:ext cx="9145588" cy="129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0" name="Rectangle 2"/>
          <p:cNvSpPr>
            <a:spLocks noGrp="1" noChangeArrowheads="1"/>
          </p:cNvSpPr>
          <p:nvPr>
            <p:ph type="ctrTitle"/>
          </p:nvPr>
        </p:nvSpPr>
        <p:spPr>
          <a:xfrm>
            <a:off x="250825" y="1052513"/>
            <a:ext cx="8785225" cy="1655762"/>
          </a:xfrm>
          <a:noFill/>
          <a:extLst>
            <a:ext uri="{909E8E84-426E-40DD-AFC4-6F175D3DCCD1}">
              <a14:hiddenFill xmlns:a14="http://schemas.microsoft.com/office/drawing/2010/main">
                <a:solidFill>
                  <a:srgbClr val="FFFFFF"/>
                </a:solidFill>
              </a14:hiddenFill>
            </a:ext>
          </a:extLst>
        </p:spPr>
        <p:txBody>
          <a:bodyPr/>
          <a:lstStyle/>
          <a:p>
            <a:pPr>
              <a:spcAft>
                <a:spcPts val="4200"/>
              </a:spcAft>
            </a:pPr>
            <a:r>
              <a:rPr lang="zh-CN" altLang="en-US" smtClean="0">
                <a:solidFill>
                  <a:srgbClr val="FF0000"/>
                </a:solidFill>
                <a:latin typeface="黑体" pitchFamily="49" charset="-122"/>
                <a:ea typeface="黑体" pitchFamily="49" charset="-122"/>
              </a:rPr>
              <a:t>国家环境保护</a:t>
            </a:r>
            <a:r>
              <a:rPr lang="en-US" altLang="zh-CN" smtClean="0">
                <a:solidFill>
                  <a:srgbClr val="FF0000"/>
                </a:solidFill>
                <a:latin typeface="黑体" pitchFamily="49" charset="-122"/>
                <a:ea typeface="黑体" pitchFamily="49" charset="-122"/>
              </a:rPr>
              <a:t/>
            </a:r>
            <a:br>
              <a:rPr lang="en-US" altLang="zh-CN" smtClean="0">
                <a:solidFill>
                  <a:srgbClr val="FF0000"/>
                </a:solidFill>
                <a:latin typeface="黑体" pitchFamily="49" charset="-122"/>
                <a:ea typeface="黑体" pitchFamily="49" charset="-122"/>
              </a:rPr>
            </a:br>
            <a:r>
              <a:rPr lang="zh-CN" altLang="en-US" smtClean="0">
                <a:solidFill>
                  <a:srgbClr val="FF0000"/>
                </a:solidFill>
                <a:latin typeface="黑体" pitchFamily="49" charset="-122"/>
                <a:ea typeface="黑体" pitchFamily="49" charset="-122"/>
              </a:rPr>
              <a:t>环境规划与政策模拟重点实验室</a:t>
            </a:r>
            <a:r>
              <a:rPr lang="en-US" altLang="zh-CN" sz="4200" smtClean="0">
                <a:solidFill>
                  <a:srgbClr val="FF0000"/>
                </a:solidFill>
                <a:latin typeface="黑体" pitchFamily="49" charset="-122"/>
                <a:ea typeface="黑体" pitchFamily="49" charset="-122"/>
              </a:rPr>
              <a:t/>
            </a:r>
            <a:br>
              <a:rPr lang="en-US" altLang="zh-CN" sz="4200" smtClean="0">
                <a:solidFill>
                  <a:srgbClr val="FF0000"/>
                </a:solidFill>
                <a:latin typeface="黑体" pitchFamily="49" charset="-122"/>
                <a:ea typeface="黑体" pitchFamily="49" charset="-122"/>
              </a:rPr>
            </a:br>
            <a:r>
              <a:rPr lang="en-US" altLang="zh-CN" sz="2400" smtClean="0">
                <a:solidFill>
                  <a:srgbClr val="002060"/>
                </a:solidFill>
                <a:latin typeface="Arial Rounded MT Bold" pitchFamily="34" charset="0"/>
                <a:ea typeface="黑体" pitchFamily="49" charset="-122"/>
              </a:rPr>
              <a:t>State Environmental Protection Key Laboratory of Environmental Planning and Policy Simulation</a:t>
            </a:r>
            <a:r>
              <a:rPr lang="en-US" altLang="zh-CN" sz="4200" smtClean="0">
                <a:solidFill>
                  <a:srgbClr val="FF0000"/>
                </a:solidFill>
                <a:latin typeface="黑体" pitchFamily="49" charset="-122"/>
                <a:ea typeface="黑体" pitchFamily="49" charset="-122"/>
              </a:rPr>
              <a:t/>
            </a:r>
            <a:br>
              <a:rPr lang="en-US" altLang="zh-CN" sz="4200" smtClean="0">
                <a:solidFill>
                  <a:srgbClr val="FF0000"/>
                </a:solidFill>
                <a:latin typeface="黑体" pitchFamily="49" charset="-122"/>
                <a:ea typeface="黑体" pitchFamily="49" charset="-122"/>
              </a:rPr>
            </a:br>
            <a:endParaRPr lang="en-US" altLang="zh-CN" sz="4200" smtClean="0">
              <a:solidFill>
                <a:srgbClr val="FF0000"/>
              </a:solidFill>
              <a:latin typeface="幼圆" pitchFamily="49" charset="-122"/>
              <a:ea typeface="幼圆" pitchFamily="49" charset="-122"/>
            </a:endParaRPr>
          </a:p>
        </p:txBody>
      </p:sp>
      <p:sp>
        <p:nvSpPr>
          <p:cNvPr id="43012" name="Rectangle 3"/>
          <p:cNvSpPr>
            <a:spLocks noGrp="1" noChangeArrowheads="1"/>
          </p:cNvSpPr>
          <p:nvPr>
            <p:ph type="subTitle" idx="1"/>
          </p:nvPr>
        </p:nvSpPr>
        <p:spPr>
          <a:xfrm>
            <a:off x="1619250" y="4508500"/>
            <a:ext cx="6408738" cy="1223963"/>
          </a:xfrm>
        </p:spPr>
        <p:txBody>
          <a:bodyPr/>
          <a:lstStyle/>
          <a:p>
            <a:r>
              <a:rPr lang="zh-CN" altLang="en-US" sz="2800" dirty="0" smtClean="0">
                <a:solidFill>
                  <a:schemeClr val="tx1"/>
                </a:solidFill>
                <a:latin typeface="黑体" pitchFamily="49" charset="-122"/>
                <a:ea typeface="黑体" pitchFamily="49" charset="-122"/>
              </a:rPr>
              <a:t>环境保护部环境规划院</a:t>
            </a:r>
            <a:r>
              <a:rPr lang="en-US" altLang="zh-CN" sz="2800" dirty="0" smtClean="0">
                <a:latin typeface="黑体" pitchFamily="49" charset="-122"/>
                <a:ea typeface="黑体" pitchFamily="49" charset="-122"/>
              </a:rPr>
              <a:t> </a:t>
            </a:r>
          </a:p>
          <a:p>
            <a:endParaRPr lang="en-US" altLang="zh-CN" dirty="0" smtClean="0">
              <a:ea typeface="宋体" pitchFamily="2" charset="-122"/>
            </a:endParaRPr>
          </a:p>
          <a:p>
            <a:endParaRPr lang="en-US" altLang="zh-CN" dirty="0" smtClean="0">
              <a:ea typeface="宋体" pitchFamily="2" charset="-122"/>
            </a:endParaRPr>
          </a:p>
          <a:p>
            <a:endParaRPr lang="en-US" altLang="zh-CN" dirty="0" smtClean="0">
              <a:ea typeface="宋体" pitchFamily="2" charset="-122"/>
            </a:endParaRPr>
          </a:p>
          <a:p>
            <a:r>
              <a:rPr lang="en-US" altLang="zh-CN" dirty="0" smtClean="0">
                <a:ea typeface="宋体" pitchFamily="2" charset="-122"/>
              </a:rPr>
              <a:t> </a:t>
            </a:r>
          </a:p>
        </p:txBody>
      </p:sp>
      <p:sp>
        <p:nvSpPr>
          <p:cNvPr id="3" name="矩形 2"/>
          <p:cNvSpPr/>
          <p:nvPr/>
        </p:nvSpPr>
        <p:spPr>
          <a:xfrm>
            <a:off x="4140200" y="5084763"/>
            <a:ext cx="1447832" cy="461665"/>
          </a:xfrm>
          <a:prstGeom prst="rect">
            <a:avLst/>
          </a:prstGeom>
        </p:spPr>
        <p:txBody>
          <a:bodyPr wrap="none">
            <a:spAutoFit/>
          </a:bodyPr>
          <a:lstStyle/>
          <a:p>
            <a:pPr>
              <a:defRPr/>
            </a:pPr>
            <a:r>
              <a:rPr kumimoji="0" lang="en-US" altLang="zh-CN" sz="2400" dirty="0" smtClean="0">
                <a:solidFill>
                  <a:srgbClr val="163794"/>
                </a:solidFill>
                <a:latin typeface="Arial" pitchFamily="34" charset="0"/>
              </a:rPr>
              <a:t>2016.3.1</a:t>
            </a:r>
            <a:r>
              <a:rPr kumimoji="0" lang="en-US" altLang="zh-CN" sz="1800" dirty="0" smtClean="0">
                <a:solidFill>
                  <a:srgbClr val="000000"/>
                </a:solidFill>
                <a:latin typeface="Arial" pitchFamily="34" charset="0"/>
              </a:rPr>
              <a:t> </a:t>
            </a:r>
            <a:endParaRPr kumimoji="0" lang="zh-CN" altLang="en-US" sz="1800" dirty="0">
              <a:solidFill>
                <a:srgbClr val="000000"/>
              </a:solidFill>
              <a:latin typeface="Arial" pitchFamily="34" charset="0"/>
            </a:endParaRPr>
          </a:p>
        </p:txBody>
      </p:sp>
      <p:sp>
        <p:nvSpPr>
          <p:cNvPr id="8" name="TextBox 7"/>
          <p:cNvSpPr txBox="1">
            <a:spLocks noChangeArrowheads="1"/>
          </p:cNvSpPr>
          <p:nvPr/>
        </p:nvSpPr>
        <p:spPr bwMode="auto">
          <a:xfrm>
            <a:off x="1115616" y="2924944"/>
            <a:ext cx="720079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800">
                <a:solidFill>
                  <a:schemeClr val="tx2"/>
                </a:solidFill>
                <a:latin typeface="宋体" pitchFamily="2" charset="-122"/>
                <a:ea typeface="宋体" pitchFamily="2" charset="-122"/>
              </a:defRPr>
            </a:lvl1pPr>
            <a:lvl2pPr marL="742950" indent="-285750" eaLnBrk="0" hangingPunct="0">
              <a:defRPr kumimoji="1" sz="2800">
                <a:solidFill>
                  <a:schemeClr val="tx2"/>
                </a:solidFill>
                <a:latin typeface="宋体" pitchFamily="2" charset="-122"/>
                <a:ea typeface="宋体" pitchFamily="2" charset="-122"/>
              </a:defRPr>
            </a:lvl2pPr>
            <a:lvl3pPr marL="1143000" indent="-228600" eaLnBrk="0" hangingPunct="0">
              <a:defRPr kumimoji="1" sz="2800">
                <a:solidFill>
                  <a:schemeClr val="tx2"/>
                </a:solidFill>
                <a:latin typeface="宋体" pitchFamily="2" charset="-122"/>
                <a:ea typeface="宋体" pitchFamily="2" charset="-122"/>
              </a:defRPr>
            </a:lvl3pPr>
            <a:lvl4pPr marL="1600200" indent="-228600" eaLnBrk="0" hangingPunct="0">
              <a:defRPr kumimoji="1" sz="2800">
                <a:solidFill>
                  <a:schemeClr val="tx2"/>
                </a:solidFill>
                <a:latin typeface="宋体" pitchFamily="2" charset="-122"/>
                <a:ea typeface="宋体" pitchFamily="2" charset="-122"/>
              </a:defRPr>
            </a:lvl4pPr>
            <a:lvl5pPr marL="2057400" indent="-228600" eaLnBrk="0" hangingPunct="0">
              <a:defRPr kumimoji="1" sz="2800">
                <a:solidFill>
                  <a:schemeClr val="tx2"/>
                </a:solidFill>
                <a:latin typeface="宋体" pitchFamily="2" charset="-122"/>
                <a:ea typeface="宋体" pitchFamily="2" charset="-122"/>
              </a:defRPr>
            </a:lvl5pPr>
            <a:lvl6pPr marL="2514600" indent="-228600" eaLnBrk="0" fontAlgn="base" hangingPunct="0">
              <a:spcBef>
                <a:spcPct val="0"/>
              </a:spcBef>
              <a:spcAft>
                <a:spcPct val="0"/>
              </a:spcAft>
              <a:defRPr kumimoji="1" sz="2800">
                <a:solidFill>
                  <a:schemeClr val="tx2"/>
                </a:solidFill>
                <a:latin typeface="宋体" pitchFamily="2" charset="-122"/>
                <a:ea typeface="宋体" pitchFamily="2" charset="-122"/>
              </a:defRPr>
            </a:lvl6pPr>
            <a:lvl7pPr marL="2971800" indent="-228600" eaLnBrk="0" fontAlgn="base" hangingPunct="0">
              <a:spcBef>
                <a:spcPct val="0"/>
              </a:spcBef>
              <a:spcAft>
                <a:spcPct val="0"/>
              </a:spcAft>
              <a:defRPr kumimoji="1" sz="2800">
                <a:solidFill>
                  <a:schemeClr val="tx2"/>
                </a:solidFill>
                <a:latin typeface="宋体" pitchFamily="2" charset="-122"/>
                <a:ea typeface="宋体" pitchFamily="2" charset="-122"/>
              </a:defRPr>
            </a:lvl7pPr>
            <a:lvl8pPr marL="3429000" indent="-228600" eaLnBrk="0" fontAlgn="base" hangingPunct="0">
              <a:spcBef>
                <a:spcPct val="0"/>
              </a:spcBef>
              <a:spcAft>
                <a:spcPct val="0"/>
              </a:spcAft>
              <a:defRPr kumimoji="1" sz="2800">
                <a:solidFill>
                  <a:schemeClr val="tx2"/>
                </a:solidFill>
                <a:latin typeface="宋体" pitchFamily="2" charset="-122"/>
                <a:ea typeface="宋体" pitchFamily="2" charset="-122"/>
              </a:defRPr>
            </a:lvl8pPr>
            <a:lvl9pPr marL="3886200" indent="-228600" eaLnBrk="0" fontAlgn="base" hangingPunct="0">
              <a:spcBef>
                <a:spcPct val="0"/>
              </a:spcBef>
              <a:spcAft>
                <a:spcPct val="0"/>
              </a:spcAft>
              <a:defRPr kumimoji="1" sz="2800">
                <a:solidFill>
                  <a:schemeClr val="tx2"/>
                </a:solidFill>
                <a:latin typeface="宋体" pitchFamily="2" charset="-122"/>
                <a:ea typeface="宋体" pitchFamily="2" charset="-122"/>
              </a:defRPr>
            </a:lvl9pPr>
          </a:lstStyle>
          <a:p>
            <a:pPr algn="ctr" eaLnBrk="1" hangingPunct="1"/>
            <a:r>
              <a:rPr kumimoji="0" lang="zh-CN" altLang="en-US" sz="4400" b="1" dirty="0" smtClean="0">
                <a:solidFill>
                  <a:srgbClr val="002060"/>
                </a:solidFill>
                <a:latin typeface="黑体" pitchFamily="49" charset="-122"/>
                <a:ea typeface="黑体" pitchFamily="49" charset="-122"/>
              </a:rPr>
              <a:t>上市公司环境绩效评估</a:t>
            </a:r>
            <a:endParaRPr kumimoji="0" lang="zh-CN" altLang="en-US" sz="4400" b="1" dirty="0" smtClean="0">
              <a:solidFill>
                <a:srgbClr val="002060"/>
              </a:solidFill>
              <a:latin typeface="黑体" pitchFamily="49" charset="-122"/>
              <a:ea typeface="黑体" pitchFamily="49" charset="-122"/>
            </a:endParaRPr>
          </a:p>
        </p:txBody>
      </p:sp>
      <p:pic>
        <p:nvPicPr>
          <p:cNvPr id="43015"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500188" cy="94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72849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anim calcmode="lin" valueType="num">
                                      <p:cBhvr>
                                        <p:cTn id="8" dur="500" fill="hold"/>
                                        <p:tgtEl>
                                          <p:spTgt spid="2050"/>
                                        </p:tgtEl>
                                        <p:attrNameLst>
                                          <p:attrName>ppt_x</p:attrName>
                                        </p:attrNameLst>
                                      </p:cBhvr>
                                      <p:tavLst>
                                        <p:tav tm="0">
                                          <p:val>
                                            <p:strVal val="#ppt_x"/>
                                          </p:val>
                                        </p:tav>
                                        <p:tav tm="100000">
                                          <p:val>
                                            <p:strVal val="#ppt_x"/>
                                          </p:val>
                                        </p:tav>
                                      </p:tavLst>
                                    </p:anim>
                                    <p:anim calcmode="lin" valueType="num">
                                      <p:cBhvr>
                                        <p:cTn id="9" dur="500" fill="hold"/>
                                        <p:tgtEl>
                                          <p:spTgt spid="2050"/>
                                        </p:tgtEl>
                                        <p:attrNameLst>
                                          <p:attrName>ppt_y</p:attrName>
                                        </p:attrNameLst>
                                      </p:cBhvr>
                                      <p:tavLst>
                                        <p:tav tm="0">
                                          <p:val>
                                            <p:strVal val="#ppt_y+.1"/>
                                          </p:val>
                                        </p:tav>
                                        <p:tav tm="100000">
                                          <p:val>
                                            <p:strVal val="#ppt_y"/>
                                          </p:val>
                                        </p:tav>
                                      </p:tavLst>
                                    </p:anim>
                                  </p:childTnLst>
                                </p:cTn>
                              </p:par>
                              <p:par>
                                <p:cTn id="10" presetID="12" presetClass="entr" presetSubtype="4"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slide(fromBottom)">
                                      <p:cBhvr>
                                        <p:cTn id="12" dur="500"/>
                                        <p:tgtEl>
                                          <p:spTgt spid="7"/>
                                        </p:tgtEl>
                                      </p:cBhvr>
                                    </p:animEffect>
                                  </p:childTnLst>
                                </p:cTn>
                              </p:par>
                            </p:childTnLst>
                          </p:cTn>
                        </p:par>
                        <p:par>
                          <p:cTn id="13" fill="hold" nodeType="afterGroup">
                            <p:stCondLst>
                              <p:cond delay="500"/>
                            </p:stCondLst>
                            <p:childTnLst>
                              <p:par>
                                <p:cTn id="14" presetID="2" presetClass="entr" presetSubtype="2"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1+#ppt_w/2"/>
                                          </p:val>
                                        </p:tav>
                                        <p:tav tm="100000">
                                          <p:val>
                                            <p:strVal val="#ppt_x"/>
                                          </p:val>
                                        </p:tav>
                                      </p:tavLst>
                                    </p:anim>
                                    <p:anim calcmode="lin" valueType="num">
                                      <p:cBhvr additive="base">
                                        <p:cTn id="17"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rrowheads="1"/>
          </p:cNvSpPr>
          <p:nvPr>
            <p:ph type="title"/>
          </p:nvPr>
        </p:nvSpPr>
        <p:spPr>
          <a:xfrm>
            <a:off x="1691680" y="130175"/>
            <a:ext cx="5300390" cy="798513"/>
          </a:xfrm>
        </p:spPr>
        <p:txBody>
          <a:bodyPr/>
          <a:lstStyle/>
          <a:p>
            <a:pPr algn="ctr"/>
            <a:r>
              <a:rPr lang="zh-CN" altLang="en-US" sz="4000" dirty="0" smtClean="0">
                <a:solidFill>
                  <a:srgbClr val="333399"/>
                </a:solidFill>
              </a:rPr>
              <a:t>（</a:t>
            </a:r>
            <a:r>
              <a:rPr lang="zh-CN" altLang="en-US" sz="4000" dirty="0">
                <a:solidFill>
                  <a:srgbClr val="333399"/>
                </a:solidFill>
              </a:rPr>
              <a:t>一</a:t>
            </a:r>
            <a:r>
              <a:rPr lang="zh-CN" altLang="en-US" sz="4000" dirty="0" smtClean="0">
                <a:solidFill>
                  <a:srgbClr val="333399"/>
                </a:solidFill>
              </a:rPr>
              <a:t>）评估概念与方法</a:t>
            </a:r>
          </a:p>
        </p:txBody>
      </p:sp>
      <p:sp>
        <p:nvSpPr>
          <p:cNvPr id="57347" name="Rectangle 3"/>
          <p:cNvSpPr>
            <a:spLocks noGrp="1" noRot="1" noChangeArrowheads="1"/>
          </p:cNvSpPr>
          <p:nvPr>
            <p:ph type="body" idx="1"/>
          </p:nvPr>
        </p:nvSpPr>
        <p:spPr>
          <a:xfrm>
            <a:off x="395163" y="1269256"/>
            <a:ext cx="8569325" cy="5472112"/>
          </a:xfrm>
        </p:spPr>
        <p:txBody>
          <a:bodyPr/>
          <a:lstStyle/>
          <a:p>
            <a:pPr eaLnBrk="1" hangingPunct="1">
              <a:lnSpc>
                <a:spcPts val="3300"/>
              </a:lnSpc>
              <a:spcBef>
                <a:spcPct val="0"/>
              </a:spcBef>
              <a:spcAft>
                <a:spcPts val="1200"/>
              </a:spcAft>
              <a:buClr>
                <a:srgbClr val="C00000"/>
              </a:buClr>
              <a:buFont typeface="Wingdings" panose="05000000000000000000" pitchFamily="2" charset="2"/>
              <a:buChar char="l"/>
            </a:pPr>
            <a:r>
              <a:rPr lang="zh-CN" altLang="en-US" sz="2000" b="1" dirty="0" smtClean="0">
                <a:solidFill>
                  <a:srgbClr val="FF0000"/>
                </a:solidFill>
                <a:latin typeface="黑体" panose="02010609060101010101" pitchFamily="49" charset="-122"/>
                <a:ea typeface="黑体" panose="02010609060101010101" pitchFamily="49" charset="-122"/>
              </a:rPr>
              <a:t>评估程序</a:t>
            </a:r>
            <a:endParaRPr lang="en-US" altLang="zh-CN" sz="2000" b="1" dirty="0" smtClean="0">
              <a:solidFill>
                <a:srgbClr val="FF0000"/>
              </a:solidFill>
              <a:latin typeface="黑体" panose="02010609060101010101" pitchFamily="49" charset="-122"/>
              <a:ea typeface="黑体" panose="02010609060101010101" pitchFamily="49" charset="-122"/>
            </a:endParaRPr>
          </a:p>
          <a:p>
            <a:pPr eaLnBrk="1" hangingPunct="1">
              <a:lnSpc>
                <a:spcPts val="3300"/>
              </a:lnSpc>
              <a:spcBef>
                <a:spcPct val="0"/>
              </a:spcBef>
              <a:spcAft>
                <a:spcPts val="1200"/>
              </a:spcAft>
              <a:buClr>
                <a:srgbClr val="C00000"/>
              </a:buClr>
              <a:buFont typeface="Wingdings" panose="05000000000000000000" pitchFamily="2" charset="2"/>
              <a:buChar char="Ø"/>
            </a:pPr>
            <a:r>
              <a:rPr lang="zh-CN" altLang="en-US" sz="1600" b="1" dirty="0">
                <a:solidFill>
                  <a:schemeClr val="tx1"/>
                </a:solidFill>
                <a:latin typeface="黑体" panose="02010609060101010101" pitchFamily="49" charset="-122"/>
                <a:ea typeface="黑体" panose="02010609060101010101" pitchFamily="49" charset="-122"/>
              </a:rPr>
              <a:t>建立环境绩效评估指标体系</a:t>
            </a:r>
            <a:endParaRPr lang="en-US" altLang="zh-CN" sz="1600" b="1" dirty="0">
              <a:solidFill>
                <a:schemeClr val="tx1"/>
              </a:solidFill>
              <a:latin typeface="黑体" panose="02010609060101010101" pitchFamily="49" charset="-122"/>
              <a:ea typeface="黑体" panose="02010609060101010101" pitchFamily="49" charset="-122"/>
            </a:endParaRPr>
          </a:p>
          <a:p>
            <a:pPr eaLnBrk="1" hangingPunct="1">
              <a:lnSpc>
                <a:spcPts val="3300"/>
              </a:lnSpc>
              <a:spcBef>
                <a:spcPct val="0"/>
              </a:spcBef>
              <a:spcAft>
                <a:spcPts val="1200"/>
              </a:spcAft>
              <a:buClr>
                <a:srgbClr val="C00000"/>
              </a:buClr>
              <a:buFont typeface="Wingdings" panose="05000000000000000000" pitchFamily="2" charset="2"/>
              <a:buChar char="Ø"/>
            </a:pPr>
            <a:r>
              <a:rPr lang="zh-CN" altLang="en-US" sz="1600" b="1" dirty="0">
                <a:solidFill>
                  <a:schemeClr val="tx1"/>
                </a:solidFill>
                <a:latin typeface="黑体" panose="02010609060101010101" pitchFamily="49" charset="-122"/>
                <a:ea typeface="黑体" panose="02010609060101010101" pitchFamily="49" charset="-122"/>
              </a:rPr>
              <a:t>确定评估标准和</a:t>
            </a:r>
            <a:r>
              <a:rPr lang="zh-CN" altLang="en-US" sz="1600" b="1" dirty="0" smtClean="0">
                <a:solidFill>
                  <a:schemeClr val="tx1"/>
                </a:solidFill>
                <a:latin typeface="黑体" panose="02010609060101010101" pitchFamily="49" charset="-122"/>
                <a:ea typeface="黑体" panose="02010609060101010101" pitchFamily="49" charset="-122"/>
              </a:rPr>
              <a:t>方法</a:t>
            </a:r>
            <a:endParaRPr lang="en-US" altLang="zh-CN" sz="1600" b="1" dirty="0" smtClean="0">
              <a:solidFill>
                <a:schemeClr val="tx1"/>
              </a:solidFill>
              <a:latin typeface="黑体" panose="02010609060101010101" pitchFamily="49" charset="-122"/>
              <a:ea typeface="黑体" panose="02010609060101010101" pitchFamily="49" charset="-122"/>
            </a:endParaRPr>
          </a:p>
          <a:p>
            <a:pPr eaLnBrk="1" hangingPunct="1">
              <a:lnSpc>
                <a:spcPts val="3300"/>
              </a:lnSpc>
              <a:spcBef>
                <a:spcPct val="0"/>
              </a:spcBef>
              <a:spcAft>
                <a:spcPts val="1200"/>
              </a:spcAft>
              <a:buClr>
                <a:srgbClr val="C00000"/>
              </a:buClr>
              <a:buFont typeface="Wingdings" panose="05000000000000000000" pitchFamily="2" charset="2"/>
              <a:buChar char="Ø"/>
            </a:pPr>
            <a:r>
              <a:rPr lang="zh-CN" altLang="en-US" sz="1600" b="1" dirty="0">
                <a:solidFill>
                  <a:schemeClr val="tx1"/>
                </a:solidFill>
                <a:latin typeface="黑体" panose="02010609060101010101" pitchFamily="49" charset="-122"/>
                <a:ea typeface="黑体" panose="02010609060101010101" pitchFamily="49" charset="-122"/>
              </a:rPr>
              <a:t>选择评估的上市公司</a:t>
            </a:r>
            <a:r>
              <a:rPr lang="zh-CN" altLang="en-US" sz="1600" b="1" dirty="0" smtClean="0">
                <a:solidFill>
                  <a:schemeClr val="tx1"/>
                </a:solidFill>
                <a:latin typeface="黑体" panose="02010609060101010101" pitchFamily="49" charset="-122"/>
                <a:ea typeface="黑体" panose="02010609060101010101" pitchFamily="49" charset="-122"/>
              </a:rPr>
              <a:t>范围</a:t>
            </a:r>
            <a:endParaRPr lang="en-US" altLang="zh-CN" sz="1600" b="1" dirty="0" smtClean="0">
              <a:solidFill>
                <a:schemeClr val="tx1"/>
              </a:solidFill>
              <a:latin typeface="黑体" panose="02010609060101010101" pitchFamily="49" charset="-122"/>
              <a:ea typeface="黑体" panose="02010609060101010101" pitchFamily="49" charset="-122"/>
            </a:endParaRPr>
          </a:p>
          <a:p>
            <a:pPr eaLnBrk="1" hangingPunct="1">
              <a:lnSpc>
                <a:spcPts val="3300"/>
              </a:lnSpc>
              <a:spcBef>
                <a:spcPct val="0"/>
              </a:spcBef>
              <a:spcAft>
                <a:spcPts val="1200"/>
              </a:spcAft>
              <a:buClr>
                <a:srgbClr val="C00000"/>
              </a:buClr>
              <a:buFont typeface="Wingdings" panose="05000000000000000000" pitchFamily="2" charset="2"/>
              <a:buChar char="Ø"/>
            </a:pPr>
            <a:r>
              <a:rPr lang="zh-CN" altLang="en-US" sz="1600" b="1" dirty="0">
                <a:solidFill>
                  <a:schemeClr val="tx1"/>
                </a:solidFill>
                <a:latin typeface="黑体" panose="02010609060101010101" pitchFamily="49" charset="-122"/>
                <a:ea typeface="黑体" panose="02010609060101010101" pitchFamily="49" charset="-122"/>
              </a:rPr>
              <a:t>数据收集，建立</a:t>
            </a:r>
            <a:r>
              <a:rPr lang="zh-CN" altLang="en-US" sz="1600" b="1" dirty="0" smtClean="0">
                <a:solidFill>
                  <a:schemeClr val="tx1"/>
                </a:solidFill>
                <a:latin typeface="黑体" panose="02010609060101010101" pitchFamily="49" charset="-122"/>
                <a:ea typeface="黑体" panose="02010609060101010101" pitchFamily="49" charset="-122"/>
              </a:rPr>
              <a:t>数据库</a:t>
            </a:r>
            <a:endParaRPr lang="en-US" altLang="zh-CN" sz="1600" b="1" dirty="0" smtClean="0">
              <a:solidFill>
                <a:schemeClr val="tx1"/>
              </a:solidFill>
              <a:latin typeface="黑体" panose="02010609060101010101" pitchFamily="49" charset="-122"/>
              <a:ea typeface="黑体" panose="02010609060101010101" pitchFamily="49" charset="-122"/>
            </a:endParaRPr>
          </a:p>
          <a:p>
            <a:pPr eaLnBrk="1" hangingPunct="1">
              <a:lnSpc>
                <a:spcPts val="3300"/>
              </a:lnSpc>
              <a:spcBef>
                <a:spcPct val="0"/>
              </a:spcBef>
              <a:spcAft>
                <a:spcPts val="1200"/>
              </a:spcAft>
              <a:buClr>
                <a:srgbClr val="C00000"/>
              </a:buClr>
              <a:buFont typeface="Wingdings" panose="05000000000000000000" pitchFamily="2" charset="2"/>
              <a:buChar char="Ø"/>
            </a:pPr>
            <a:r>
              <a:rPr lang="zh-CN" altLang="en-US" sz="1600" b="1" dirty="0">
                <a:solidFill>
                  <a:schemeClr val="tx1"/>
                </a:solidFill>
                <a:latin typeface="黑体" panose="02010609060101010101" pitchFamily="49" charset="-122"/>
                <a:ea typeface="黑体" panose="02010609060101010101" pitchFamily="49" charset="-122"/>
              </a:rPr>
              <a:t>计算各上市公司环境绩效评估得分</a:t>
            </a:r>
            <a:endParaRPr lang="en-US" altLang="zh-CN" sz="1600" b="1" dirty="0" smtClean="0">
              <a:solidFill>
                <a:schemeClr val="tx1"/>
              </a:solidFill>
              <a:latin typeface="黑体" panose="02010609060101010101" pitchFamily="49" charset="-122"/>
              <a:ea typeface="黑体" panose="02010609060101010101" pitchFamily="49" charset="-122"/>
            </a:endParaRPr>
          </a:p>
        </p:txBody>
      </p:sp>
      <p:sp>
        <p:nvSpPr>
          <p:cNvPr id="57348" name="Rectangle 15" descr="浅色横线"/>
          <p:cNvSpPr>
            <a:spLocks noChangeArrowheads="1"/>
          </p:cNvSpPr>
          <p:nvPr/>
        </p:nvSpPr>
        <p:spPr bwMode="auto">
          <a:xfrm flipV="1">
            <a:off x="571500" y="928688"/>
            <a:ext cx="7929563" cy="117475"/>
          </a:xfrm>
          <a:prstGeom prst="rect">
            <a:avLst/>
          </a:prstGeom>
          <a:pattFill prst="ltHorz">
            <a:fgClr>
              <a:schemeClr val="bg1"/>
            </a:fgClr>
            <a:bgClr>
              <a:srgbClr val="8C2532"/>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800">
                <a:solidFill>
                  <a:schemeClr val="tx2"/>
                </a:solidFill>
                <a:latin typeface="宋体" panose="02010600030101010101" pitchFamily="2" charset="-122"/>
                <a:ea typeface="宋体" panose="02010600030101010101" pitchFamily="2" charset="-122"/>
              </a:defRPr>
            </a:lvl1pPr>
            <a:lvl2pPr marL="742950" indent="-285750" eaLnBrk="0" hangingPunct="0">
              <a:defRPr kumimoji="1" sz="2800">
                <a:solidFill>
                  <a:schemeClr val="tx2"/>
                </a:solidFill>
                <a:latin typeface="宋体" panose="02010600030101010101" pitchFamily="2" charset="-122"/>
                <a:ea typeface="宋体" panose="02010600030101010101" pitchFamily="2" charset="-122"/>
              </a:defRPr>
            </a:lvl2pPr>
            <a:lvl3pPr marL="1143000" indent="-228600" eaLnBrk="0" hangingPunct="0">
              <a:defRPr kumimoji="1" sz="2800">
                <a:solidFill>
                  <a:schemeClr val="tx2"/>
                </a:solidFill>
                <a:latin typeface="宋体" panose="02010600030101010101" pitchFamily="2" charset="-122"/>
                <a:ea typeface="宋体" panose="02010600030101010101" pitchFamily="2" charset="-122"/>
              </a:defRPr>
            </a:lvl3pPr>
            <a:lvl4pPr marL="1600200" indent="-228600" eaLnBrk="0" hangingPunct="0">
              <a:defRPr kumimoji="1" sz="2800">
                <a:solidFill>
                  <a:schemeClr val="tx2"/>
                </a:solidFill>
                <a:latin typeface="宋体" panose="02010600030101010101" pitchFamily="2" charset="-122"/>
                <a:ea typeface="宋体" panose="02010600030101010101" pitchFamily="2" charset="-122"/>
              </a:defRPr>
            </a:lvl4pPr>
            <a:lvl5pPr marL="2057400" indent="-228600" eaLnBrk="0" hangingPunct="0">
              <a:defRPr kumimoji="1" sz="2800">
                <a:solidFill>
                  <a:schemeClr val="tx2"/>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kumimoji="1" sz="2800">
                <a:solidFill>
                  <a:schemeClr val="tx2"/>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kumimoji="1" sz="2800">
                <a:solidFill>
                  <a:schemeClr val="tx2"/>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kumimoji="1" sz="2800">
                <a:solidFill>
                  <a:schemeClr val="tx2"/>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kumimoji="1" sz="2800">
                <a:solidFill>
                  <a:schemeClr val="tx2"/>
                </a:solidFill>
                <a:latin typeface="宋体" panose="02010600030101010101" pitchFamily="2" charset="-122"/>
                <a:ea typeface="宋体" panose="02010600030101010101" pitchFamily="2" charset="-122"/>
              </a:defRPr>
            </a:lvl9pPr>
          </a:lstStyle>
          <a:p>
            <a:pPr eaLnBrk="1" hangingPunct="1"/>
            <a:endParaRPr lang="zh-CN" altLang="en-US"/>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7944" y="1041989"/>
            <a:ext cx="4702444" cy="5366530"/>
          </a:xfrm>
          <a:prstGeom prst="rect">
            <a:avLst/>
          </a:prstGeom>
        </p:spPr>
      </p:pic>
    </p:spTree>
    <p:extLst>
      <p:ext uri="{BB962C8B-B14F-4D97-AF65-F5344CB8AC3E}">
        <p14:creationId xmlns:p14="http://schemas.microsoft.com/office/powerpoint/2010/main" val="16312067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rrowheads="1"/>
          </p:cNvSpPr>
          <p:nvPr>
            <p:ph type="title"/>
          </p:nvPr>
        </p:nvSpPr>
        <p:spPr>
          <a:xfrm>
            <a:off x="1691680" y="130175"/>
            <a:ext cx="5300390" cy="798513"/>
          </a:xfrm>
        </p:spPr>
        <p:txBody>
          <a:bodyPr/>
          <a:lstStyle/>
          <a:p>
            <a:pPr algn="ctr"/>
            <a:r>
              <a:rPr lang="zh-CN" altLang="en-US" sz="4000" dirty="0" smtClean="0">
                <a:solidFill>
                  <a:srgbClr val="333399"/>
                </a:solidFill>
              </a:rPr>
              <a:t>（</a:t>
            </a:r>
            <a:r>
              <a:rPr lang="zh-CN" altLang="en-US" sz="4000" dirty="0">
                <a:solidFill>
                  <a:srgbClr val="333399"/>
                </a:solidFill>
              </a:rPr>
              <a:t>一</a:t>
            </a:r>
            <a:r>
              <a:rPr lang="zh-CN" altLang="en-US" sz="4000" dirty="0" smtClean="0">
                <a:solidFill>
                  <a:srgbClr val="333399"/>
                </a:solidFill>
              </a:rPr>
              <a:t>）评估概念与方法</a:t>
            </a:r>
          </a:p>
        </p:txBody>
      </p:sp>
      <p:sp>
        <p:nvSpPr>
          <p:cNvPr id="57347" name="Rectangle 3"/>
          <p:cNvSpPr>
            <a:spLocks noGrp="1" noRot="1" noChangeArrowheads="1"/>
          </p:cNvSpPr>
          <p:nvPr>
            <p:ph type="body" idx="1"/>
          </p:nvPr>
        </p:nvSpPr>
        <p:spPr>
          <a:xfrm>
            <a:off x="395163" y="1269256"/>
            <a:ext cx="8569325" cy="5472112"/>
          </a:xfrm>
        </p:spPr>
        <p:txBody>
          <a:bodyPr/>
          <a:lstStyle/>
          <a:p>
            <a:pPr eaLnBrk="1" hangingPunct="1">
              <a:lnSpc>
                <a:spcPts val="3300"/>
              </a:lnSpc>
              <a:spcBef>
                <a:spcPct val="0"/>
              </a:spcBef>
              <a:spcAft>
                <a:spcPts val="1200"/>
              </a:spcAft>
              <a:buClr>
                <a:srgbClr val="C00000"/>
              </a:buClr>
              <a:buFont typeface="Wingdings" panose="05000000000000000000" pitchFamily="2" charset="2"/>
              <a:buChar char="l"/>
            </a:pPr>
            <a:r>
              <a:rPr lang="zh-CN" altLang="en-US" sz="2000" b="1" dirty="0" smtClean="0">
                <a:solidFill>
                  <a:srgbClr val="FF0000"/>
                </a:solidFill>
                <a:latin typeface="黑体" panose="02010609060101010101" pitchFamily="49" charset="-122"/>
                <a:ea typeface="黑体" panose="02010609060101010101" pitchFamily="49" charset="-122"/>
              </a:rPr>
              <a:t>评估</a:t>
            </a:r>
            <a:r>
              <a:rPr lang="zh-CN" altLang="en-US" sz="2000" b="1" dirty="0">
                <a:solidFill>
                  <a:srgbClr val="FF0000"/>
                </a:solidFill>
                <a:latin typeface="黑体" panose="02010609060101010101" pitchFamily="49" charset="-122"/>
                <a:ea typeface="黑体" panose="02010609060101010101" pitchFamily="49" charset="-122"/>
              </a:rPr>
              <a:t>指标</a:t>
            </a:r>
            <a:endParaRPr lang="en-US" altLang="zh-CN" sz="2000" b="1" dirty="0" smtClean="0">
              <a:solidFill>
                <a:srgbClr val="FF0000"/>
              </a:solidFill>
              <a:latin typeface="黑体" panose="02010609060101010101" pitchFamily="49" charset="-122"/>
              <a:ea typeface="黑体" panose="02010609060101010101" pitchFamily="49" charset="-122"/>
            </a:endParaRPr>
          </a:p>
          <a:p>
            <a:pPr marL="0" indent="0" eaLnBrk="1" hangingPunct="1">
              <a:lnSpc>
                <a:spcPct val="150000"/>
              </a:lnSpc>
              <a:spcBef>
                <a:spcPct val="0"/>
              </a:spcBef>
              <a:spcAft>
                <a:spcPts val="1200"/>
              </a:spcAft>
              <a:buClr>
                <a:srgbClr val="C00000"/>
              </a:buClr>
              <a:buNone/>
            </a:pPr>
            <a:r>
              <a:rPr lang="en-US" altLang="zh-CN" sz="2000" b="1" dirty="0" smtClean="0">
                <a:solidFill>
                  <a:srgbClr val="FF0000"/>
                </a:solidFill>
                <a:latin typeface="黑体" panose="02010609060101010101" pitchFamily="49" charset="-122"/>
                <a:ea typeface="黑体" panose="02010609060101010101" pitchFamily="49" charset="-122"/>
              </a:rPr>
              <a:t>   2009</a:t>
            </a:r>
            <a:r>
              <a:rPr lang="zh-CN" altLang="en-US" sz="2000" b="1" dirty="0" smtClean="0">
                <a:solidFill>
                  <a:srgbClr val="FF0000"/>
                </a:solidFill>
                <a:latin typeface="黑体" panose="02010609060101010101" pitchFamily="49" charset="-122"/>
                <a:ea typeface="黑体" panose="02010609060101010101" pitchFamily="49" charset="-122"/>
              </a:rPr>
              <a:t>年</a:t>
            </a:r>
            <a:endParaRPr lang="en-US" altLang="zh-CN" sz="1600" b="1" dirty="0" smtClean="0">
              <a:latin typeface="黑体" panose="02010609060101010101" pitchFamily="49" charset="-122"/>
              <a:ea typeface="黑体" panose="02010609060101010101" pitchFamily="49" charset="-122"/>
            </a:endParaRPr>
          </a:p>
        </p:txBody>
      </p:sp>
      <p:sp>
        <p:nvSpPr>
          <p:cNvPr id="57348" name="Rectangle 15" descr="浅色横线"/>
          <p:cNvSpPr>
            <a:spLocks noChangeArrowheads="1"/>
          </p:cNvSpPr>
          <p:nvPr/>
        </p:nvSpPr>
        <p:spPr bwMode="auto">
          <a:xfrm flipV="1">
            <a:off x="571500" y="928688"/>
            <a:ext cx="7929563" cy="117475"/>
          </a:xfrm>
          <a:prstGeom prst="rect">
            <a:avLst/>
          </a:prstGeom>
          <a:pattFill prst="ltHorz">
            <a:fgClr>
              <a:schemeClr val="bg1"/>
            </a:fgClr>
            <a:bgClr>
              <a:srgbClr val="8C2532"/>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800">
                <a:solidFill>
                  <a:schemeClr val="tx2"/>
                </a:solidFill>
                <a:latin typeface="宋体" panose="02010600030101010101" pitchFamily="2" charset="-122"/>
                <a:ea typeface="宋体" panose="02010600030101010101" pitchFamily="2" charset="-122"/>
              </a:defRPr>
            </a:lvl1pPr>
            <a:lvl2pPr marL="742950" indent="-285750" eaLnBrk="0" hangingPunct="0">
              <a:defRPr kumimoji="1" sz="2800">
                <a:solidFill>
                  <a:schemeClr val="tx2"/>
                </a:solidFill>
                <a:latin typeface="宋体" panose="02010600030101010101" pitchFamily="2" charset="-122"/>
                <a:ea typeface="宋体" panose="02010600030101010101" pitchFamily="2" charset="-122"/>
              </a:defRPr>
            </a:lvl2pPr>
            <a:lvl3pPr marL="1143000" indent="-228600" eaLnBrk="0" hangingPunct="0">
              <a:defRPr kumimoji="1" sz="2800">
                <a:solidFill>
                  <a:schemeClr val="tx2"/>
                </a:solidFill>
                <a:latin typeface="宋体" panose="02010600030101010101" pitchFamily="2" charset="-122"/>
                <a:ea typeface="宋体" panose="02010600030101010101" pitchFamily="2" charset="-122"/>
              </a:defRPr>
            </a:lvl3pPr>
            <a:lvl4pPr marL="1600200" indent="-228600" eaLnBrk="0" hangingPunct="0">
              <a:defRPr kumimoji="1" sz="2800">
                <a:solidFill>
                  <a:schemeClr val="tx2"/>
                </a:solidFill>
                <a:latin typeface="宋体" panose="02010600030101010101" pitchFamily="2" charset="-122"/>
                <a:ea typeface="宋体" panose="02010600030101010101" pitchFamily="2" charset="-122"/>
              </a:defRPr>
            </a:lvl4pPr>
            <a:lvl5pPr marL="2057400" indent="-228600" eaLnBrk="0" hangingPunct="0">
              <a:defRPr kumimoji="1" sz="2800">
                <a:solidFill>
                  <a:schemeClr val="tx2"/>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kumimoji="1" sz="2800">
                <a:solidFill>
                  <a:schemeClr val="tx2"/>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kumimoji="1" sz="2800">
                <a:solidFill>
                  <a:schemeClr val="tx2"/>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kumimoji="1" sz="2800">
                <a:solidFill>
                  <a:schemeClr val="tx2"/>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kumimoji="1" sz="2800">
                <a:solidFill>
                  <a:schemeClr val="tx2"/>
                </a:solidFill>
                <a:latin typeface="宋体" panose="02010600030101010101" pitchFamily="2" charset="-122"/>
                <a:ea typeface="宋体" panose="02010600030101010101" pitchFamily="2" charset="-122"/>
              </a:defRPr>
            </a:lvl9pPr>
          </a:lstStyle>
          <a:p>
            <a:pPr eaLnBrk="1" hangingPunct="1"/>
            <a:endParaRPr lang="zh-CN" altLang="en-US"/>
          </a:p>
        </p:txBody>
      </p:sp>
      <p:graphicFrame>
        <p:nvGraphicFramePr>
          <p:cNvPr id="2" name="表格 1"/>
          <p:cNvGraphicFramePr>
            <a:graphicFrameLocks noGrp="1"/>
          </p:cNvGraphicFramePr>
          <p:nvPr>
            <p:extLst>
              <p:ext uri="{D42A27DB-BD31-4B8C-83A1-F6EECF244321}">
                <p14:modId xmlns:p14="http://schemas.microsoft.com/office/powerpoint/2010/main" val="417093206"/>
              </p:ext>
            </p:extLst>
          </p:nvPr>
        </p:nvGraphicFramePr>
        <p:xfrm>
          <a:off x="2267744" y="1075702"/>
          <a:ext cx="6336704" cy="5665666"/>
        </p:xfrm>
        <a:graphic>
          <a:graphicData uri="http://schemas.openxmlformats.org/drawingml/2006/table">
            <a:tbl>
              <a:tblPr firstRow="1" firstCol="1" lastRow="1" lastCol="1" bandRow="1" bandCol="1">
                <a:tableStyleId>{5C22544A-7EE6-4342-B048-85BDC9FD1C3A}</a:tableStyleId>
              </a:tblPr>
              <a:tblGrid>
                <a:gridCol w="720080"/>
                <a:gridCol w="1080120"/>
                <a:gridCol w="864096"/>
                <a:gridCol w="2880320"/>
                <a:gridCol w="792088"/>
              </a:tblGrid>
              <a:tr h="405404">
                <a:tc>
                  <a:txBody>
                    <a:bodyPr/>
                    <a:lstStyle/>
                    <a:p>
                      <a:pPr algn="ctr">
                        <a:spcAft>
                          <a:spcPts val="0"/>
                        </a:spcAft>
                      </a:pPr>
                      <a:r>
                        <a:rPr lang="zh-CN" sz="1100" kern="0" dirty="0">
                          <a:effectLst/>
                          <a:latin typeface="Times New Roman" panose="02020603050405020304" pitchFamily="18" charset="0"/>
                          <a:ea typeface="微软雅黑" panose="020B0503020204020204" pitchFamily="34" charset="-122"/>
                          <a:cs typeface="Times New Roman" panose="02020603050405020304" pitchFamily="18" charset="0"/>
                        </a:rPr>
                        <a:t>一级指标</a:t>
                      </a:r>
                      <a:endParaRPr lang="zh-CN" sz="1100" kern="100" dirty="0">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8761" marR="8761" marT="0" marB="0" anchor="ctr"/>
                </a:tc>
                <a:tc gridSpan="2">
                  <a:txBody>
                    <a:bodyPr/>
                    <a:lstStyle/>
                    <a:p>
                      <a:pPr algn="ctr">
                        <a:spcAft>
                          <a:spcPts val="0"/>
                        </a:spcAft>
                      </a:pPr>
                      <a:r>
                        <a:rPr lang="zh-CN" sz="1100" kern="0">
                          <a:effectLst/>
                          <a:latin typeface="Times New Roman" panose="02020603050405020304" pitchFamily="18" charset="0"/>
                          <a:ea typeface="微软雅黑" panose="020B0503020204020204" pitchFamily="34" charset="-122"/>
                          <a:cs typeface="Times New Roman" panose="02020603050405020304" pitchFamily="18" charset="0"/>
                        </a:rPr>
                        <a:t>二级指标</a:t>
                      </a:r>
                      <a:endParaRPr lang="zh-CN" sz="1100" kern="100">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8761" marR="8761" marT="0" marB="0" anchor="ctr"/>
                </a:tc>
                <a:tc hMerge="1">
                  <a:txBody>
                    <a:bodyPr/>
                    <a:lstStyle/>
                    <a:p>
                      <a:endParaRPr lang="zh-CN" altLang="en-US"/>
                    </a:p>
                  </a:txBody>
                  <a:tcPr/>
                </a:tc>
                <a:tc>
                  <a:txBody>
                    <a:bodyPr/>
                    <a:lstStyle/>
                    <a:p>
                      <a:pPr algn="ctr">
                        <a:spcAft>
                          <a:spcPts val="0"/>
                        </a:spcAft>
                      </a:pPr>
                      <a:r>
                        <a:rPr lang="zh-CN" sz="1100" kern="0">
                          <a:effectLst/>
                          <a:latin typeface="Times New Roman" panose="02020603050405020304" pitchFamily="18" charset="0"/>
                          <a:ea typeface="微软雅黑" panose="020B0503020204020204" pitchFamily="34" charset="-122"/>
                          <a:cs typeface="Times New Roman" panose="02020603050405020304" pitchFamily="18" charset="0"/>
                        </a:rPr>
                        <a:t>三级指标</a:t>
                      </a:r>
                      <a:endParaRPr lang="zh-CN" sz="1100" kern="100">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8761" marR="8761" marT="0" marB="0" anchor="ctr"/>
                </a:tc>
                <a:tc>
                  <a:txBody>
                    <a:bodyPr/>
                    <a:lstStyle/>
                    <a:p>
                      <a:pPr algn="ctr">
                        <a:spcAft>
                          <a:spcPts val="0"/>
                        </a:spcAft>
                      </a:pPr>
                      <a:r>
                        <a:rPr lang="zh-CN" sz="1100" kern="0">
                          <a:effectLst/>
                          <a:latin typeface="Times New Roman" panose="02020603050405020304" pitchFamily="18" charset="0"/>
                          <a:ea typeface="微软雅黑" panose="020B0503020204020204" pitchFamily="34" charset="-122"/>
                          <a:cs typeface="Times New Roman" panose="02020603050405020304" pitchFamily="18" charset="0"/>
                        </a:rPr>
                        <a:t>权重</a:t>
                      </a:r>
                      <a:endParaRPr lang="zh-CN" sz="1100" kern="100">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8761" marR="8761" marT="0" marB="0" anchor="ctr"/>
                </a:tc>
              </a:tr>
              <a:tr h="420514">
                <a:tc rowSpan="28">
                  <a:txBody>
                    <a:bodyPr/>
                    <a:lstStyle/>
                    <a:p>
                      <a:pPr algn="ctr">
                        <a:spcAft>
                          <a:spcPts val="0"/>
                        </a:spcAft>
                      </a:pPr>
                      <a:r>
                        <a:rPr lang="zh-CN" sz="1100" kern="0">
                          <a:effectLst/>
                          <a:latin typeface="Times New Roman" panose="02020603050405020304" pitchFamily="18" charset="0"/>
                          <a:ea typeface="微软雅黑" panose="020B0503020204020204" pitchFamily="34" charset="-122"/>
                          <a:cs typeface="Times New Roman" panose="02020603050405020304" pitchFamily="18" charset="0"/>
                        </a:rPr>
                        <a:t>上</a:t>
                      </a:r>
                      <a:endParaRPr lang="zh-CN" sz="1100" kern="100">
                        <a:effectLst/>
                        <a:latin typeface="Times New Roman" panose="02020603050405020304" pitchFamily="18" charset="0"/>
                        <a:ea typeface="微软雅黑" panose="020B0503020204020204" pitchFamily="34" charset="-122"/>
                        <a:cs typeface="Times New Roman" panose="02020603050405020304" pitchFamily="18" charset="0"/>
                      </a:endParaRPr>
                    </a:p>
                    <a:p>
                      <a:pPr algn="ctr">
                        <a:spcAft>
                          <a:spcPts val="0"/>
                        </a:spcAft>
                      </a:pPr>
                      <a:r>
                        <a:rPr lang="zh-CN" sz="1100" kern="0">
                          <a:effectLst/>
                          <a:latin typeface="Times New Roman" panose="02020603050405020304" pitchFamily="18" charset="0"/>
                          <a:ea typeface="微软雅黑" panose="020B0503020204020204" pitchFamily="34" charset="-122"/>
                          <a:cs typeface="Times New Roman" panose="02020603050405020304" pitchFamily="18" charset="0"/>
                        </a:rPr>
                        <a:t>市</a:t>
                      </a:r>
                      <a:endParaRPr lang="zh-CN" sz="1100" kern="100">
                        <a:effectLst/>
                        <a:latin typeface="Times New Roman" panose="02020603050405020304" pitchFamily="18" charset="0"/>
                        <a:ea typeface="微软雅黑" panose="020B0503020204020204" pitchFamily="34" charset="-122"/>
                        <a:cs typeface="Times New Roman" panose="02020603050405020304" pitchFamily="18" charset="0"/>
                      </a:endParaRPr>
                    </a:p>
                    <a:p>
                      <a:pPr algn="ctr">
                        <a:spcAft>
                          <a:spcPts val="0"/>
                        </a:spcAft>
                      </a:pPr>
                      <a:r>
                        <a:rPr lang="zh-CN" sz="1100" kern="0">
                          <a:effectLst/>
                          <a:latin typeface="Times New Roman" panose="02020603050405020304" pitchFamily="18" charset="0"/>
                          <a:ea typeface="微软雅黑" panose="020B0503020204020204" pitchFamily="34" charset="-122"/>
                          <a:cs typeface="Times New Roman" panose="02020603050405020304" pitchFamily="18" charset="0"/>
                        </a:rPr>
                        <a:t>公</a:t>
                      </a:r>
                      <a:endParaRPr lang="zh-CN" sz="1100" kern="100">
                        <a:effectLst/>
                        <a:latin typeface="Times New Roman" panose="02020603050405020304" pitchFamily="18" charset="0"/>
                        <a:ea typeface="微软雅黑" panose="020B0503020204020204" pitchFamily="34" charset="-122"/>
                        <a:cs typeface="Times New Roman" panose="02020603050405020304" pitchFamily="18" charset="0"/>
                      </a:endParaRPr>
                    </a:p>
                    <a:p>
                      <a:pPr algn="ctr">
                        <a:spcAft>
                          <a:spcPts val="0"/>
                        </a:spcAft>
                      </a:pPr>
                      <a:r>
                        <a:rPr lang="zh-CN" sz="1100" kern="0">
                          <a:effectLst/>
                          <a:latin typeface="Times New Roman" panose="02020603050405020304" pitchFamily="18" charset="0"/>
                          <a:ea typeface="微软雅黑" panose="020B0503020204020204" pitchFamily="34" charset="-122"/>
                          <a:cs typeface="Times New Roman" panose="02020603050405020304" pitchFamily="18" charset="0"/>
                        </a:rPr>
                        <a:t>司</a:t>
                      </a:r>
                      <a:endParaRPr lang="zh-CN" sz="1100" kern="100">
                        <a:effectLst/>
                        <a:latin typeface="Times New Roman" panose="02020603050405020304" pitchFamily="18" charset="0"/>
                        <a:ea typeface="微软雅黑" panose="020B0503020204020204" pitchFamily="34" charset="-122"/>
                        <a:cs typeface="Times New Roman" panose="02020603050405020304" pitchFamily="18" charset="0"/>
                      </a:endParaRPr>
                    </a:p>
                    <a:p>
                      <a:pPr algn="ctr">
                        <a:spcAft>
                          <a:spcPts val="0"/>
                        </a:spcAft>
                      </a:pPr>
                      <a:r>
                        <a:rPr lang="zh-CN" sz="1100" kern="0">
                          <a:effectLst/>
                          <a:latin typeface="Times New Roman" panose="02020603050405020304" pitchFamily="18" charset="0"/>
                          <a:ea typeface="微软雅黑" panose="020B0503020204020204" pitchFamily="34" charset="-122"/>
                          <a:cs typeface="Times New Roman" panose="02020603050405020304" pitchFamily="18" charset="0"/>
                        </a:rPr>
                        <a:t>环</a:t>
                      </a:r>
                      <a:endParaRPr lang="zh-CN" sz="1100" kern="100">
                        <a:effectLst/>
                        <a:latin typeface="Times New Roman" panose="02020603050405020304" pitchFamily="18" charset="0"/>
                        <a:ea typeface="微软雅黑" panose="020B0503020204020204" pitchFamily="34" charset="-122"/>
                        <a:cs typeface="Times New Roman" panose="02020603050405020304" pitchFamily="18" charset="0"/>
                      </a:endParaRPr>
                    </a:p>
                    <a:p>
                      <a:pPr algn="ctr">
                        <a:spcAft>
                          <a:spcPts val="0"/>
                        </a:spcAft>
                      </a:pPr>
                      <a:r>
                        <a:rPr lang="zh-CN" sz="1100" kern="0">
                          <a:effectLst/>
                          <a:latin typeface="Times New Roman" panose="02020603050405020304" pitchFamily="18" charset="0"/>
                          <a:ea typeface="微软雅黑" panose="020B0503020204020204" pitchFamily="34" charset="-122"/>
                          <a:cs typeface="Times New Roman" panose="02020603050405020304" pitchFamily="18" charset="0"/>
                        </a:rPr>
                        <a:t>境</a:t>
                      </a:r>
                      <a:endParaRPr lang="zh-CN" sz="1100" kern="100">
                        <a:effectLst/>
                        <a:latin typeface="Times New Roman" panose="02020603050405020304" pitchFamily="18" charset="0"/>
                        <a:ea typeface="微软雅黑" panose="020B0503020204020204" pitchFamily="34" charset="-122"/>
                        <a:cs typeface="Times New Roman" panose="02020603050405020304" pitchFamily="18" charset="0"/>
                      </a:endParaRPr>
                    </a:p>
                    <a:p>
                      <a:pPr algn="ctr">
                        <a:spcAft>
                          <a:spcPts val="0"/>
                        </a:spcAft>
                      </a:pPr>
                      <a:r>
                        <a:rPr lang="zh-CN" sz="1100" kern="0">
                          <a:effectLst/>
                          <a:latin typeface="Times New Roman" panose="02020603050405020304" pitchFamily="18" charset="0"/>
                          <a:ea typeface="微软雅黑" panose="020B0503020204020204" pitchFamily="34" charset="-122"/>
                          <a:cs typeface="Times New Roman" panose="02020603050405020304" pitchFamily="18" charset="0"/>
                        </a:rPr>
                        <a:t>绩</a:t>
                      </a:r>
                      <a:endParaRPr lang="zh-CN" sz="1100" kern="100">
                        <a:effectLst/>
                        <a:latin typeface="Times New Roman" panose="02020603050405020304" pitchFamily="18" charset="0"/>
                        <a:ea typeface="微软雅黑" panose="020B0503020204020204" pitchFamily="34" charset="-122"/>
                        <a:cs typeface="Times New Roman" panose="02020603050405020304" pitchFamily="18" charset="0"/>
                      </a:endParaRPr>
                    </a:p>
                    <a:p>
                      <a:pPr algn="ctr">
                        <a:spcAft>
                          <a:spcPts val="0"/>
                        </a:spcAft>
                      </a:pPr>
                      <a:r>
                        <a:rPr lang="zh-CN" sz="1100" kern="0">
                          <a:effectLst/>
                          <a:latin typeface="Times New Roman" panose="02020603050405020304" pitchFamily="18" charset="0"/>
                          <a:ea typeface="微软雅黑" panose="020B0503020204020204" pitchFamily="34" charset="-122"/>
                          <a:cs typeface="Times New Roman" panose="02020603050405020304" pitchFamily="18" charset="0"/>
                        </a:rPr>
                        <a:t>效</a:t>
                      </a:r>
                      <a:endParaRPr lang="zh-CN" sz="1100" kern="100">
                        <a:effectLst/>
                        <a:latin typeface="Times New Roman" panose="02020603050405020304" pitchFamily="18" charset="0"/>
                        <a:ea typeface="微软雅黑" panose="020B0503020204020204" pitchFamily="34" charset="-122"/>
                        <a:cs typeface="Times New Roman" panose="02020603050405020304" pitchFamily="18" charset="0"/>
                      </a:endParaRPr>
                    </a:p>
                    <a:p>
                      <a:pPr algn="ctr">
                        <a:spcAft>
                          <a:spcPts val="0"/>
                        </a:spcAft>
                      </a:pPr>
                      <a:r>
                        <a:rPr lang="zh-CN" sz="1100" kern="0">
                          <a:effectLst/>
                          <a:latin typeface="Times New Roman" panose="02020603050405020304" pitchFamily="18" charset="0"/>
                          <a:ea typeface="微软雅黑" panose="020B0503020204020204" pitchFamily="34" charset="-122"/>
                          <a:cs typeface="Times New Roman" panose="02020603050405020304" pitchFamily="18" charset="0"/>
                        </a:rPr>
                        <a:t>评</a:t>
                      </a:r>
                      <a:endParaRPr lang="zh-CN" sz="1100" kern="100">
                        <a:effectLst/>
                        <a:latin typeface="Times New Roman" panose="02020603050405020304" pitchFamily="18" charset="0"/>
                        <a:ea typeface="微软雅黑" panose="020B0503020204020204" pitchFamily="34" charset="-122"/>
                        <a:cs typeface="Times New Roman" panose="02020603050405020304" pitchFamily="18" charset="0"/>
                      </a:endParaRPr>
                    </a:p>
                    <a:p>
                      <a:pPr algn="ctr">
                        <a:spcAft>
                          <a:spcPts val="0"/>
                        </a:spcAft>
                      </a:pPr>
                      <a:r>
                        <a:rPr lang="zh-CN" sz="1100" kern="0">
                          <a:effectLst/>
                          <a:latin typeface="Times New Roman" panose="02020603050405020304" pitchFamily="18" charset="0"/>
                          <a:ea typeface="微软雅黑" panose="020B0503020204020204" pitchFamily="34" charset="-122"/>
                          <a:cs typeface="Times New Roman" panose="02020603050405020304" pitchFamily="18" charset="0"/>
                        </a:rPr>
                        <a:t>估</a:t>
                      </a:r>
                      <a:endParaRPr lang="zh-CN" sz="1100" kern="100">
                        <a:effectLst/>
                        <a:latin typeface="Times New Roman" panose="02020603050405020304" pitchFamily="18" charset="0"/>
                        <a:ea typeface="微软雅黑" panose="020B0503020204020204" pitchFamily="34" charset="-122"/>
                        <a:cs typeface="Times New Roman" panose="02020603050405020304" pitchFamily="18" charset="0"/>
                      </a:endParaRPr>
                    </a:p>
                    <a:p>
                      <a:pPr algn="ctr">
                        <a:spcAft>
                          <a:spcPts val="0"/>
                        </a:spcAft>
                      </a:pPr>
                      <a:r>
                        <a:rPr lang="zh-CN" sz="1100" kern="0">
                          <a:effectLst/>
                          <a:latin typeface="Times New Roman" panose="02020603050405020304" pitchFamily="18" charset="0"/>
                          <a:ea typeface="微软雅黑" panose="020B0503020204020204" pitchFamily="34" charset="-122"/>
                          <a:cs typeface="Times New Roman" panose="02020603050405020304" pitchFamily="18" charset="0"/>
                        </a:rPr>
                        <a:t>指</a:t>
                      </a:r>
                      <a:endParaRPr lang="zh-CN" sz="1100" kern="100">
                        <a:effectLst/>
                        <a:latin typeface="Times New Roman" panose="02020603050405020304" pitchFamily="18" charset="0"/>
                        <a:ea typeface="微软雅黑" panose="020B0503020204020204" pitchFamily="34" charset="-122"/>
                        <a:cs typeface="Times New Roman" panose="02020603050405020304" pitchFamily="18" charset="0"/>
                      </a:endParaRPr>
                    </a:p>
                    <a:p>
                      <a:pPr algn="ctr">
                        <a:spcAft>
                          <a:spcPts val="0"/>
                        </a:spcAft>
                      </a:pPr>
                      <a:r>
                        <a:rPr lang="zh-CN" sz="1100" kern="0">
                          <a:effectLst/>
                          <a:latin typeface="Times New Roman" panose="02020603050405020304" pitchFamily="18" charset="0"/>
                          <a:ea typeface="微软雅黑" panose="020B0503020204020204" pitchFamily="34" charset="-122"/>
                          <a:cs typeface="Times New Roman" panose="02020603050405020304" pitchFamily="18" charset="0"/>
                        </a:rPr>
                        <a:t>标</a:t>
                      </a:r>
                      <a:endParaRPr lang="zh-CN" sz="1100" kern="100">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8761" marR="8761" marT="0" marB="0" anchor="ctr"/>
                </a:tc>
                <a:tc rowSpan="6" gridSpan="2">
                  <a:txBody>
                    <a:bodyPr/>
                    <a:lstStyle/>
                    <a:p>
                      <a:pPr algn="ctr">
                        <a:spcAft>
                          <a:spcPts val="0"/>
                        </a:spcAft>
                      </a:pPr>
                      <a:r>
                        <a:rPr lang="zh-CN" sz="1100" kern="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守法指标</a:t>
                      </a:r>
                      <a:endParaRPr lang="zh-CN" sz="1100" kern="1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p>
                      <a:pPr algn="ctr">
                        <a:spcAft>
                          <a:spcPts val="0"/>
                        </a:spcAft>
                      </a:pPr>
                      <a:r>
                        <a:rPr lang="zh-CN" sz="1100" kern="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en-US" sz="1100" kern="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0.25</a:t>
                      </a:r>
                      <a:r>
                        <a:rPr lang="zh-CN" sz="1100" kern="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a:t>
                      </a:r>
                      <a:endParaRPr lang="zh-CN" sz="1100" kern="1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8761" marR="8761" marT="0" marB="0" anchor="ctr">
                    <a:solidFill>
                      <a:schemeClr val="accent5">
                        <a:lumMod val="60000"/>
                        <a:lumOff val="40000"/>
                      </a:schemeClr>
                    </a:solidFill>
                  </a:tcPr>
                </a:tc>
                <a:tc rowSpan="6" hMerge="1">
                  <a:txBody>
                    <a:bodyPr/>
                    <a:lstStyle/>
                    <a:p>
                      <a:endParaRPr lang="zh-CN" altLang="en-US"/>
                    </a:p>
                  </a:txBody>
                  <a:tcPr/>
                </a:tc>
                <a:tc>
                  <a:txBody>
                    <a:bodyPr/>
                    <a:lstStyle/>
                    <a:p>
                      <a:pPr algn="just">
                        <a:spcAft>
                          <a:spcPts val="0"/>
                        </a:spcAft>
                      </a:pPr>
                      <a:r>
                        <a:rPr lang="en-US" sz="1100" kern="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1.</a:t>
                      </a:r>
                      <a:r>
                        <a:rPr lang="zh-CN" sz="1100" kern="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新、改、扩建项目环评和</a:t>
                      </a:r>
                      <a:r>
                        <a:rPr lang="en-US" sz="1100" kern="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sz="1100" kern="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三同时</a:t>
                      </a:r>
                      <a:r>
                        <a:rPr lang="en-US" sz="1100" kern="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sz="1100" kern="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手续是否齐全</a:t>
                      </a:r>
                      <a:endParaRPr lang="zh-CN" sz="1100" kern="1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8761" marR="8761" marT="0" marB="0" anchor="ctr">
                    <a:solidFill>
                      <a:schemeClr val="accent5">
                        <a:lumMod val="60000"/>
                        <a:lumOff val="40000"/>
                      </a:schemeClr>
                    </a:solidFill>
                  </a:tcPr>
                </a:tc>
                <a:tc>
                  <a:txBody>
                    <a:bodyPr/>
                    <a:lstStyle/>
                    <a:p>
                      <a:pPr algn="ctr">
                        <a:spcAft>
                          <a:spcPts val="0"/>
                        </a:spcAft>
                      </a:pPr>
                      <a:r>
                        <a:rPr lang="en-US" sz="1100" kern="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0.15</a:t>
                      </a:r>
                      <a:endParaRPr lang="zh-CN" sz="1100" kern="10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8761" marR="8761" marT="0" marB="0" anchor="ctr">
                    <a:solidFill>
                      <a:schemeClr val="accent5">
                        <a:lumMod val="60000"/>
                        <a:lumOff val="40000"/>
                      </a:schemeClr>
                    </a:solidFill>
                  </a:tcPr>
                </a:tc>
              </a:tr>
              <a:tr h="175214">
                <a:tc vMerge="1">
                  <a:txBody>
                    <a:bodyPr/>
                    <a:lstStyle/>
                    <a:p>
                      <a:endParaRPr lang="zh-CN" altLang="en-US"/>
                    </a:p>
                  </a:txBody>
                  <a:tcPr/>
                </a:tc>
                <a:tc gridSpan="2" vMerge="1">
                  <a:txBody>
                    <a:bodyPr/>
                    <a:lstStyle/>
                    <a:p>
                      <a:endParaRPr lang="zh-CN" altLang="en-US"/>
                    </a:p>
                  </a:txBody>
                  <a:tcPr/>
                </a:tc>
                <a:tc hMerge="1" vMerge="1">
                  <a:txBody>
                    <a:bodyPr/>
                    <a:lstStyle/>
                    <a:p>
                      <a:endParaRPr lang="zh-CN" altLang="en-US"/>
                    </a:p>
                  </a:txBody>
                  <a:tcPr/>
                </a:tc>
                <a:tc>
                  <a:txBody>
                    <a:bodyPr/>
                    <a:lstStyle/>
                    <a:p>
                      <a:pPr algn="just">
                        <a:spcAft>
                          <a:spcPts val="0"/>
                        </a:spcAft>
                      </a:pPr>
                      <a:r>
                        <a:rPr lang="en-US" sz="1100" kern="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zh-CN" sz="1100" kern="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排污许可的合法性</a:t>
                      </a:r>
                      <a:endParaRPr lang="zh-CN" sz="1100" kern="10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8761" marR="8761" marT="0" marB="0" anchor="ctr">
                    <a:solidFill>
                      <a:schemeClr val="accent5">
                        <a:lumMod val="60000"/>
                        <a:lumOff val="40000"/>
                      </a:schemeClr>
                    </a:solidFill>
                  </a:tcPr>
                </a:tc>
                <a:tc>
                  <a:txBody>
                    <a:bodyPr/>
                    <a:lstStyle/>
                    <a:p>
                      <a:pPr algn="ctr">
                        <a:spcAft>
                          <a:spcPts val="0"/>
                        </a:spcAft>
                      </a:pPr>
                      <a:r>
                        <a:rPr lang="en-US" sz="1100" kern="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0.15</a:t>
                      </a:r>
                      <a:endParaRPr lang="zh-CN" sz="1100" kern="10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8761" marR="8761" marT="0" marB="0" anchor="ctr">
                    <a:solidFill>
                      <a:schemeClr val="accent5">
                        <a:lumMod val="60000"/>
                        <a:lumOff val="40000"/>
                      </a:schemeClr>
                    </a:solidFill>
                  </a:tcPr>
                </a:tc>
              </a:tr>
              <a:tr h="350429">
                <a:tc vMerge="1">
                  <a:txBody>
                    <a:bodyPr/>
                    <a:lstStyle/>
                    <a:p>
                      <a:endParaRPr lang="zh-CN" altLang="en-US"/>
                    </a:p>
                  </a:txBody>
                  <a:tcPr/>
                </a:tc>
                <a:tc gridSpan="2" vMerge="1">
                  <a:txBody>
                    <a:bodyPr/>
                    <a:lstStyle/>
                    <a:p>
                      <a:endParaRPr lang="zh-CN" altLang="en-US"/>
                    </a:p>
                  </a:txBody>
                  <a:tcPr/>
                </a:tc>
                <a:tc hMerge="1" vMerge="1">
                  <a:txBody>
                    <a:bodyPr/>
                    <a:lstStyle/>
                    <a:p>
                      <a:endParaRPr lang="zh-CN" altLang="en-US"/>
                    </a:p>
                  </a:txBody>
                  <a:tcPr/>
                </a:tc>
                <a:tc>
                  <a:txBody>
                    <a:bodyPr/>
                    <a:lstStyle/>
                    <a:p>
                      <a:pPr algn="just">
                        <a:spcAft>
                          <a:spcPts val="0"/>
                        </a:spcAft>
                      </a:pPr>
                      <a:r>
                        <a:rPr lang="en-US" sz="1100" kern="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3.</a:t>
                      </a:r>
                      <a:r>
                        <a:rPr lang="zh-CN" sz="1100" kern="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主要污染物总量减排的要求是否得到落实</a:t>
                      </a:r>
                      <a:endParaRPr lang="zh-CN" sz="1100" kern="10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8761" marR="8761" marT="0" marB="0" anchor="ctr">
                    <a:solidFill>
                      <a:schemeClr val="accent5">
                        <a:lumMod val="60000"/>
                        <a:lumOff val="40000"/>
                      </a:schemeClr>
                    </a:solidFill>
                  </a:tcPr>
                </a:tc>
                <a:tc>
                  <a:txBody>
                    <a:bodyPr/>
                    <a:lstStyle/>
                    <a:p>
                      <a:pPr algn="ctr">
                        <a:spcAft>
                          <a:spcPts val="0"/>
                        </a:spcAft>
                      </a:pPr>
                      <a:r>
                        <a:rPr lang="en-US" sz="1100" kern="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0.15</a:t>
                      </a:r>
                      <a:endParaRPr lang="zh-CN" sz="1100" kern="10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8761" marR="8761" marT="0" marB="0" anchor="ctr">
                    <a:solidFill>
                      <a:schemeClr val="accent5">
                        <a:lumMod val="60000"/>
                        <a:lumOff val="40000"/>
                      </a:schemeClr>
                    </a:solidFill>
                  </a:tcPr>
                </a:tc>
              </a:tr>
              <a:tr h="175214">
                <a:tc vMerge="1">
                  <a:txBody>
                    <a:bodyPr/>
                    <a:lstStyle/>
                    <a:p>
                      <a:endParaRPr lang="zh-CN" altLang="en-US"/>
                    </a:p>
                  </a:txBody>
                  <a:tcPr/>
                </a:tc>
                <a:tc gridSpan="2" vMerge="1">
                  <a:txBody>
                    <a:bodyPr/>
                    <a:lstStyle/>
                    <a:p>
                      <a:endParaRPr lang="zh-CN" altLang="en-US"/>
                    </a:p>
                  </a:txBody>
                  <a:tcPr/>
                </a:tc>
                <a:tc hMerge="1" vMerge="1">
                  <a:txBody>
                    <a:bodyPr/>
                    <a:lstStyle/>
                    <a:p>
                      <a:endParaRPr lang="zh-CN" altLang="en-US"/>
                    </a:p>
                  </a:txBody>
                  <a:tcPr/>
                </a:tc>
                <a:tc>
                  <a:txBody>
                    <a:bodyPr/>
                    <a:lstStyle/>
                    <a:p>
                      <a:pPr algn="just">
                        <a:spcAft>
                          <a:spcPts val="0"/>
                        </a:spcAft>
                      </a:pPr>
                      <a:r>
                        <a:rPr lang="en-US" sz="1100" kern="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4.</a:t>
                      </a:r>
                      <a:r>
                        <a:rPr lang="zh-CN" sz="1100" kern="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污染物排放超标率</a:t>
                      </a:r>
                      <a:endParaRPr lang="zh-CN" sz="1100" kern="10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8761" marR="8761" marT="0" marB="0" anchor="ctr">
                    <a:solidFill>
                      <a:schemeClr val="accent5">
                        <a:lumMod val="60000"/>
                        <a:lumOff val="40000"/>
                      </a:schemeClr>
                    </a:solidFill>
                  </a:tcPr>
                </a:tc>
                <a:tc>
                  <a:txBody>
                    <a:bodyPr/>
                    <a:lstStyle/>
                    <a:p>
                      <a:pPr algn="ctr">
                        <a:spcAft>
                          <a:spcPts val="0"/>
                        </a:spcAft>
                      </a:pPr>
                      <a:r>
                        <a:rPr lang="en-US" sz="1100" kern="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0.20</a:t>
                      </a:r>
                      <a:endParaRPr lang="zh-CN" sz="1100" kern="10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8761" marR="8761" marT="0" marB="0" anchor="ctr">
                    <a:solidFill>
                      <a:schemeClr val="accent5">
                        <a:lumMod val="60000"/>
                        <a:lumOff val="40000"/>
                      </a:schemeClr>
                    </a:solidFill>
                  </a:tcPr>
                </a:tc>
              </a:tr>
              <a:tr h="192736">
                <a:tc vMerge="1">
                  <a:txBody>
                    <a:bodyPr/>
                    <a:lstStyle/>
                    <a:p>
                      <a:endParaRPr lang="zh-CN" altLang="en-US"/>
                    </a:p>
                  </a:txBody>
                  <a:tcPr/>
                </a:tc>
                <a:tc gridSpan="2" vMerge="1">
                  <a:txBody>
                    <a:bodyPr/>
                    <a:lstStyle/>
                    <a:p>
                      <a:endParaRPr lang="zh-CN" altLang="en-US"/>
                    </a:p>
                  </a:txBody>
                  <a:tcPr/>
                </a:tc>
                <a:tc hMerge="1" vMerge="1">
                  <a:txBody>
                    <a:bodyPr/>
                    <a:lstStyle/>
                    <a:p>
                      <a:endParaRPr lang="zh-CN" altLang="en-US"/>
                    </a:p>
                  </a:txBody>
                  <a:tcPr/>
                </a:tc>
                <a:tc>
                  <a:txBody>
                    <a:bodyPr/>
                    <a:lstStyle/>
                    <a:p>
                      <a:pPr algn="just">
                        <a:spcAft>
                          <a:spcPts val="0"/>
                        </a:spcAft>
                      </a:pPr>
                      <a:r>
                        <a:rPr lang="en-US" sz="1100" kern="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5.</a:t>
                      </a:r>
                      <a:r>
                        <a:rPr lang="zh-CN" sz="1100" kern="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环保设施稳定运转率</a:t>
                      </a:r>
                      <a:endParaRPr lang="zh-CN" sz="1100" kern="10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8761" marR="8761" marT="0" marB="0" anchor="ctr">
                    <a:solidFill>
                      <a:schemeClr val="accent5">
                        <a:lumMod val="60000"/>
                        <a:lumOff val="40000"/>
                      </a:schemeClr>
                    </a:solidFill>
                  </a:tcPr>
                </a:tc>
                <a:tc>
                  <a:txBody>
                    <a:bodyPr/>
                    <a:lstStyle/>
                    <a:p>
                      <a:pPr algn="ctr">
                        <a:spcAft>
                          <a:spcPts val="0"/>
                        </a:spcAft>
                      </a:pPr>
                      <a:r>
                        <a:rPr lang="en-US" sz="1100" kern="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0.15</a:t>
                      </a:r>
                      <a:endParaRPr lang="zh-CN" sz="1100" kern="10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8761" marR="8761" marT="0" marB="0" anchor="ctr">
                    <a:solidFill>
                      <a:schemeClr val="accent5">
                        <a:lumMod val="60000"/>
                        <a:lumOff val="40000"/>
                      </a:schemeClr>
                    </a:solidFill>
                  </a:tcPr>
                </a:tc>
              </a:tr>
              <a:tr h="210257">
                <a:tc vMerge="1">
                  <a:txBody>
                    <a:bodyPr/>
                    <a:lstStyle/>
                    <a:p>
                      <a:endParaRPr lang="zh-CN" altLang="en-US"/>
                    </a:p>
                  </a:txBody>
                  <a:tcPr/>
                </a:tc>
                <a:tc gridSpan="2" vMerge="1">
                  <a:txBody>
                    <a:bodyPr/>
                    <a:lstStyle/>
                    <a:p>
                      <a:endParaRPr lang="zh-CN" altLang="en-US"/>
                    </a:p>
                  </a:txBody>
                  <a:tcPr/>
                </a:tc>
                <a:tc hMerge="1" vMerge="1">
                  <a:txBody>
                    <a:bodyPr/>
                    <a:lstStyle/>
                    <a:p>
                      <a:endParaRPr lang="zh-CN" altLang="en-US"/>
                    </a:p>
                  </a:txBody>
                  <a:tcPr/>
                </a:tc>
                <a:tc>
                  <a:txBody>
                    <a:bodyPr/>
                    <a:lstStyle/>
                    <a:p>
                      <a:pPr algn="just">
                        <a:spcAft>
                          <a:spcPts val="0"/>
                        </a:spcAft>
                      </a:pPr>
                      <a:r>
                        <a:rPr lang="en-US" sz="1100" kern="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6.</a:t>
                      </a:r>
                      <a:r>
                        <a:rPr lang="zh-CN" sz="1100" kern="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排污费是否按规定缴纳</a:t>
                      </a:r>
                      <a:endParaRPr lang="zh-CN" sz="1100" kern="1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8761" marR="8761" marT="0" marB="0" anchor="ctr">
                    <a:solidFill>
                      <a:schemeClr val="accent5">
                        <a:lumMod val="60000"/>
                        <a:lumOff val="40000"/>
                      </a:schemeClr>
                    </a:solidFill>
                  </a:tcPr>
                </a:tc>
                <a:tc>
                  <a:txBody>
                    <a:bodyPr/>
                    <a:lstStyle/>
                    <a:p>
                      <a:pPr algn="ctr">
                        <a:spcAft>
                          <a:spcPts val="0"/>
                        </a:spcAft>
                      </a:pPr>
                      <a:r>
                        <a:rPr lang="en-US" sz="1100" kern="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0.20</a:t>
                      </a:r>
                      <a:endParaRPr lang="zh-CN" sz="1100" kern="10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8761" marR="8761" marT="0" marB="0" anchor="ctr">
                    <a:solidFill>
                      <a:schemeClr val="accent5">
                        <a:lumMod val="60000"/>
                        <a:lumOff val="40000"/>
                      </a:schemeClr>
                    </a:solidFill>
                  </a:tcPr>
                </a:tc>
              </a:tr>
              <a:tr h="192736">
                <a:tc vMerge="1">
                  <a:txBody>
                    <a:bodyPr/>
                    <a:lstStyle/>
                    <a:p>
                      <a:endParaRPr lang="zh-CN" altLang="en-US"/>
                    </a:p>
                  </a:txBody>
                  <a:tcPr/>
                </a:tc>
                <a:tc rowSpan="4" gridSpan="2">
                  <a:txBody>
                    <a:bodyPr/>
                    <a:lstStyle/>
                    <a:p>
                      <a:pPr algn="ctr">
                        <a:spcAft>
                          <a:spcPts val="0"/>
                        </a:spcAft>
                      </a:pPr>
                      <a:r>
                        <a:rPr lang="zh-CN" sz="1100" kern="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管理指标</a:t>
                      </a:r>
                      <a:endParaRPr lang="zh-CN" sz="1100" kern="10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p>
                      <a:pPr algn="ctr">
                        <a:spcAft>
                          <a:spcPts val="0"/>
                        </a:spcAft>
                      </a:pPr>
                      <a:r>
                        <a:rPr lang="zh-CN" sz="1100" kern="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en-US" sz="1100" kern="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0.25</a:t>
                      </a:r>
                      <a:r>
                        <a:rPr lang="zh-CN" sz="1100" kern="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a:t>
                      </a:r>
                      <a:endParaRPr lang="zh-CN" sz="1100" kern="10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8761" marR="8761" marT="0" marB="0" anchor="ctr">
                    <a:solidFill>
                      <a:schemeClr val="accent5">
                        <a:lumMod val="60000"/>
                        <a:lumOff val="40000"/>
                      </a:schemeClr>
                    </a:solidFill>
                  </a:tcPr>
                </a:tc>
                <a:tc rowSpan="4" hMerge="1">
                  <a:txBody>
                    <a:bodyPr/>
                    <a:lstStyle/>
                    <a:p>
                      <a:endParaRPr lang="zh-CN" altLang="en-US"/>
                    </a:p>
                  </a:txBody>
                  <a:tcPr/>
                </a:tc>
                <a:tc>
                  <a:txBody>
                    <a:bodyPr/>
                    <a:lstStyle/>
                    <a:p>
                      <a:pPr algn="just">
                        <a:spcAft>
                          <a:spcPts val="0"/>
                        </a:spcAft>
                      </a:pPr>
                      <a:r>
                        <a:rPr lang="en-US" sz="1100" kern="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1.</a:t>
                      </a:r>
                      <a:r>
                        <a:rPr lang="zh-CN" sz="1100" kern="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环境管理体系的建立</a:t>
                      </a:r>
                      <a:endParaRPr lang="zh-CN" sz="1100" kern="1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8761" marR="8761" marT="0" marB="0" anchor="ctr">
                    <a:solidFill>
                      <a:schemeClr val="accent5">
                        <a:lumMod val="60000"/>
                        <a:lumOff val="40000"/>
                      </a:schemeClr>
                    </a:solidFill>
                  </a:tcPr>
                </a:tc>
                <a:tc>
                  <a:txBody>
                    <a:bodyPr/>
                    <a:lstStyle/>
                    <a:p>
                      <a:pPr algn="ctr">
                        <a:spcAft>
                          <a:spcPts val="0"/>
                        </a:spcAft>
                      </a:pPr>
                      <a:r>
                        <a:rPr lang="en-US" sz="1100" kern="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0.35</a:t>
                      </a:r>
                      <a:endParaRPr lang="zh-CN" sz="1100" kern="10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8761" marR="8761" marT="0" marB="0" anchor="ctr">
                    <a:solidFill>
                      <a:schemeClr val="accent5">
                        <a:lumMod val="60000"/>
                        <a:lumOff val="40000"/>
                      </a:schemeClr>
                    </a:solidFill>
                  </a:tcPr>
                </a:tc>
              </a:tr>
              <a:tr h="175214">
                <a:tc vMerge="1">
                  <a:txBody>
                    <a:bodyPr/>
                    <a:lstStyle/>
                    <a:p>
                      <a:endParaRPr lang="zh-CN" altLang="en-US"/>
                    </a:p>
                  </a:txBody>
                  <a:tcPr/>
                </a:tc>
                <a:tc gridSpan="2" vMerge="1">
                  <a:txBody>
                    <a:bodyPr/>
                    <a:lstStyle/>
                    <a:p>
                      <a:endParaRPr lang="zh-CN" altLang="en-US"/>
                    </a:p>
                  </a:txBody>
                  <a:tcPr/>
                </a:tc>
                <a:tc hMerge="1" vMerge="1">
                  <a:txBody>
                    <a:bodyPr/>
                    <a:lstStyle/>
                    <a:p>
                      <a:endParaRPr lang="zh-CN" altLang="en-US"/>
                    </a:p>
                  </a:txBody>
                  <a:tcPr/>
                </a:tc>
                <a:tc>
                  <a:txBody>
                    <a:bodyPr/>
                    <a:lstStyle/>
                    <a:p>
                      <a:pPr algn="just">
                        <a:spcAft>
                          <a:spcPts val="0"/>
                        </a:spcAft>
                      </a:pPr>
                      <a:r>
                        <a:rPr lang="en-US" sz="1100" kern="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zh-CN" sz="1100" kern="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环境信息披露情况</a:t>
                      </a:r>
                      <a:endParaRPr lang="zh-CN" sz="1100" kern="1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8761" marR="8761" marT="0" marB="0" anchor="ctr">
                    <a:solidFill>
                      <a:schemeClr val="accent5">
                        <a:lumMod val="60000"/>
                        <a:lumOff val="40000"/>
                      </a:schemeClr>
                    </a:solidFill>
                  </a:tcPr>
                </a:tc>
                <a:tc>
                  <a:txBody>
                    <a:bodyPr/>
                    <a:lstStyle/>
                    <a:p>
                      <a:pPr algn="ctr">
                        <a:spcAft>
                          <a:spcPts val="0"/>
                        </a:spcAft>
                      </a:pPr>
                      <a:r>
                        <a:rPr lang="en-US" sz="1100" kern="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0.2</a:t>
                      </a:r>
                      <a:endParaRPr lang="zh-CN" sz="1100" kern="10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8761" marR="8761" marT="0" marB="0" anchor="ctr">
                    <a:solidFill>
                      <a:schemeClr val="accent5">
                        <a:lumMod val="60000"/>
                        <a:lumOff val="40000"/>
                      </a:schemeClr>
                    </a:solidFill>
                  </a:tcPr>
                </a:tc>
              </a:tr>
              <a:tr h="175214">
                <a:tc vMerge="1">
                  <a:txBody>
                    <a:bodyPr/>
                    <a:lstStyle/>
                    <a:p>
                      <a:endParaRPr lang="zh-CN" altLang="en-US"/>
                    </a:p>
                  </a:txBody>
                  <a:tcPr/>
                </a:tc>
                <a:tc gridSpan="2" vMerge="1">
                  <a:txBody>
                    <a:bodyPr/>
                    <a:lstStyle/>
                    <a:p>
                      <a:endParaRPr lang="zh-CN" altLang="en-US"/>
                    </a:p>
                  </a:txBody>
                  <a:tcPr/>
                </a:tc>
                <a:tc hMerge="1" vMerge="1">
                  <a:txBody>
                    <a:bodyPr/>
                    <a:lstStyle/>
                    <a:p>
                      <a:endParaRPr lang="zh-CN" altLang="en-US"/>
                    </a:p>
                  </a:txBody>
                  <a:tcPr/>
                </a:tc>
                <a:tc>
                  <a:txBody>
                    <a:bodyPr/>
                    <a:lstStyle/>
                    <a:p>
                      <a:pPr algn="just">
                        <a:spcAft>
                          <a:spcPts val="0"/>
                        </a:spcAft>
                      </a:pPr>
                      <a:r>
                        <a:rPr lang="en-US" sz="1100" kern="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3.</a:t>
                      </a:r>
                      <a:r>
                        <a:rPr lang="zh-CN" sz="1100" kern="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年度相关投诉件数</a:t>
                      </a:r>
                      <a:endParaRPr lang="zh-CN" sz="1100" kern="10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8761" marR="8761" marT="0" marB="0" anchor="ctr">
                    <a:solidFill>
                      <a:schemeClr val="accent5">
                        <a:lumMod val="60000"/>
                        <a:lumOff val="40000"/>
                      </a:schemeClr>
                    </a:solidFill>
                  </a:tcPr>
                </a:tc>
                <a:tc>
                  <a:txBody>
                    <a:bodyPr/>
                    <a:lstStyle/>
                    <a:p>
                      <a:pPr algn="ctr">
                        <a:spcAft>
                          <a:spcPts val="0"/>
                        </a:spcAft>
                      </a:pPr>
                      <a:r>
                        <a:rPr lang="en-US" sz="1100" kern="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0.2</a:t>
                      </a:r>
                      <a:endParaRPr lang="zh-CN" sz="1100" kern="10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8761" marR="8761" marT="0" marB="0" anchor="ctr">
                    <a:solidFill>
                      <a:schemeClr val="accent5">
                        <a:lumMod val="60000"/>
                        <a:lumOff val="40000"/>
                      </a:schemeClr>
                    </a:solidFill>
                  </a:tcPr>
                </a:tc>
              </a:tr>
              <a:tr h="175214">
                <a:tc vMerge="1">
                  <a:txBody>
                    <a:bodyPr/>
                    <a:lstStyle/>
                    <a:p>
                      <a:endParaRPr lang="zh-CN" altLang="en-US"/>
                    </a:p>
                  </a:txBody>
                  <a:tcPr/>
                </a:tc>
                <a:tc gridSpan="2" vMerge="1">
                  <a:txBody>
                    <a:bodyPr/>
                    <a:lstStyle/>
                    <a:p>
                      <a:endParaRPr lang="zh-CN" altLang="en-US"/>
                    </a:p>
                  </a:txBody>
                  <a:tcPr/>
                </a:tc>
                <a:tc hMerge="1" vMerge="1">
                  <a:txBody>
                    <a:bodyPr/>
                    <a:lstStyle/>
                    <a:p>
                      <a:endParaRPr lang="zh-CN" altLang="en-US"/>
                    </a:p>
                  </a:txBody>
                  <a:tcPr/>
                </a:tc>
                <a:tc>
                  <a:txBody>
                    <a:bodyPr/>
                    <a:lstStyle/>
                    <a:p>
                      <a:pPr algn="just">
                        <a:spcAft>
                          <a:spcPts val="0"/>
                        </a:spcAft>
                      </a:pPr>
                      <a:r>
                        <a:rPr lang="en-US" sz="1100" kern="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4.</a:t>
                      </a:r>
                      <a:r>
                        <a:rPr lang="zh-CN" sz="1100" kern="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环境事故发生情况</a:t>
                      </a:r>
                      <a:endParaRPr lang="zh-CN" sz="1100" kern="10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8761" marR="8761" marT="0" marB="0" anchor="ctr">
                    <a:solidFill>
                      <a:schemeClr val="accent5">
                        <a:lumMod val="60000"/>
                        <a:lumOff val="40000"/>
                      </a:schemeClr>
                    </a:solidFill>
                  </a:tcPr>
                </a:tc>
                <a:tc>
                  <a:txBody>
                    <a:bodyPr/>
                    <a:lstStyle/>
                    <a:p>
                      <a:pPr algn="ctr">
                        <a:spcAft>
                          <a:spcPts val="0"/>
                        </a:spcAft>
                      </a:pPr>
                      <a:r>
                        <a:rPr lang="en-US" sz="1100" kern="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0.25</a:t>
                      </a:r>
                      <a:endParaRPr lang="zh-CN" sz="1100" kern="10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8761" marR="8761" marT="0" marB="0" anchor="ctr">
                    <a:solidFill>
                      <a:schemeClr val="accent5">
                        <a:lumMod val="60000"/>
                        <a:lumOff val="40000"/>
                      </a:schemeClr>
                    </a:solidFill>
                  </a:tcPr>
                </a:tc>
              </a:tr>
              <a:tr h="140171">
                <a:tc vMerge="1">
                  <a:txBody>
                    <a:bodyPr/>
                    <a:lstStyle/>
                    <a:p>
                      <a:endParaRPr lang="zh-CN" altLang="en-US"/>
                    </a:p>
                  </a:txBody>
                  <a:tcPr/>
                </a:tc>
                <a:tc rowSpan="18">
                  <a:txBody>
                    <a:bodyPr/>
                    <a:lstStyle/>
                    <a:p>
                      <a:pPr algn="ctr">
                        <a:spcAft>
                          <a:spcPts val="0"/>
                        </a:spcAft>
                      </a:pPr>
                      <a:r>
                        <a:rPr lang="zh-CN" sz="1100" b="0" kern="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效果</a:t>
                      </a:r>
                      <a:endParaRPr lang="zh-CN" sz="1100" b="0" kern="1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p>
                      <a:pPr algn="ctr">
                        <a:spcAft>
                          <a:spcPts val="0"/>
                        </a:spcAft>
                      </a:pPr>
                      <a:r>
                        <a:rPr lang="zh-CN" sz="1100" b="0" kern="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指标</a:t>
                      </a:r>
                      <a:endParaRPr lang="zh-CN" sz="1100" b="0" kern="1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p>
                      <a:pPr algn="ctr">
                        <a:spcAft>
                          <a:spcPts val="0"/>
                        </a:spcAft>
                      </a:pPr>
                      <a:r>
                        <a:rPr lang="zh-CN" sz="1100" b="0" kern="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en-US" sz="1100" b="0" kern="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0.5</a:t>
                      </a:r>
                      <a:r>
                        <a:rPr lang="zh-CN" sz="1100" b="0" kern="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a:t>
                      </a:r>
                      <a:endParaRPr lang="zh-CN" sz="1100" b="0" kern="1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8761" marR="8761" marT="0" marB="0" anchor="ctr">
                    <a:solidFill>
                      <a:schemeClr val="accent5">
                        <a:lumMod val="60000"/>
                        <a:lumOff val="40000"/>
                      </a:schemeClr>
                    </a:solidFill>
                  </a:tcPr>
                </a:tc>
                <a:tc rowSpan="5">
                  <a:txBody>
                    <a:bodyPr/>
                    <a:lstStyle/>
                    <a:p>
                      <a:pPr algn="just">
                        <a:spcAft>
                          <a:spcPts val="0"/>
                        </a:spcAft>
                      </a:pPr>
                      <a:r>
                        <a:rPr lang="zh-CN" sz="1100" kern="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造纸和化工行业</a:t>
                      </a:r>
                      <a:endParaRPr lang="zh-CN" sz="1100" kern="10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8761" marR="8761" marT="0" marB="0" anchor="ctr">
                    <a:solidFill>
                      <a:schemeClr val="accent5">
                        <a:lumMod val="60000"/>
                        <a:lumOff val="40000"/>
                      </a:schemeClr>
                    </a:solidFill>
                  </a:tcPr>
                </a:tc>
                <a:tc>
                  <a:txBody>
                    <a:bodyPr/>
                    <a:lstStyle/>
                    <a:p>
                      <a:pPr algn="just">
                        <a:spcAft>
                          <a:spcPts val="0"/>
                        </a:spcAft>
                      </a:pPr>
                      <a:r>
                        <a:rPr lang="en-US" sz="1100" kern="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1.</a:t>
                      </a:r>
                      <a:r>
                        <a:rPr lang="zh-CN" sz="1100" kern="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新鲜水耗系数</a:t>
                      </a:r>
                      <a:endParaRPr lang="zh-CN" sz="1100" kern="1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8761" marR="8761" marT="0" marB="0" anchor="ctr">
                    <a:solidFill>
                      <a:schemeClr val="accent5">
                        <a:lumMod val="60000"/>
                        <a:lumOff val="40000"/>
                      </a:schemeClr>
                    </a:solidFill>
                  </a:tcPr>
                </a:tc>
                <a:tc>
                  <a:txBody>
                    <a:bodyPr/>
                    <a:lstStyle/>
                    <a:p>
                      <a:pPr algn="ctr">
                        <a:spcAft>
                          <a:spcPts val="0"/>
                        </a:spcAft>
                      </a:pPr>
                      <a:r>
                        <a:rPr lang="en-US" sz="1100" kern="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0.2</a:t>
                      </a:r>
                      <a:endParaRPr lang="zh-CN" sz="1100" kern="10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8761" marR="8761" marT="0" marB="0" anchor="ctr">
                    <a:solidFill>
                      <a:schemeClr val="accent5">
                        <a:lumMod val="60000"/>
                        <a:lumOff val="40000"/>
                      </a:schemeClr>
                    </a:solidFill>
                  </a:tcPr>
                </a:tc>
              </a:tr>
              <a:tr h="122650">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just">
                        <a:spcAft>
                          <a:spcPts val="0"/>
                        </a:spcAft>
                      </a:pPr>
                      <a:r>
                        <a:rPr lang="en-US" sz="1100" kern="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zh-CN" sz="1100" kern="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重复用水率</a:t>
                      </a:r>
                      <a:endParaRPr lang="zh-CN" sz="1100" kern="10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8761" marR="8761" marT="0" marB="0" anchor="ctr">
                    <a:solidFill>
                      <a:schemeClr val="accent5">
                        <a:lumMod val="60000"/>
                        <a:lumOff val="40000"/>
                      </a:schemeClr>
                    </a:solidFill>
                  </a:tcPr>
                </a:tc>
                <a:tc>
                  <a:txBody>
                    <a:bodyPr/>
                    <a:lstStyle/>
                    <a:p>
                      <a:pPr algn="ctr">
                        <a:spcAft>
                          <a:spcPts val="0"/>
                        </a:spcAft>
                      </a:pPr>
                      <a:r>
                        <a:rPr lang="en-US" sz="1100" kern="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0.2</a:t>
                      </a:r>
                      <a:endParaRPr lang="zh-CN" sz="1100" kern="10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8761" marR="8761" marT="0" marB="0" anchor="ctr">
                    <a:solidFill>
                      <a:schemeClr val="accent5">
                        <a:lumMod val="60000"/>
                        <a:lumOff val="40000"/>
                      </a:schemeClr>
                    </a:solidFill>
                  </a:tcPr>
                </a:tc>
              </a:tr>
              <a:tr h="140171">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just">
                        <a:spcAft>
                          <a:spcPts val="0"/>
                        </a:spcAft>
                      </a:pPr>
                      <a:r>
                        <a:rPr lang="en-US" sz="1100" kern="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3.</a:t>
                      </a:r>
                      <a:r>
                        <a:rPr lang="zh-CN" sz="1100" kern="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综合能耗系数</a:t>
                      </a:r>
                      <a:endParaRPr lang="zh-CN" sz="1100" kern="10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8761" marR="8761" marT="0" marB="0" anchor="ctr">
                    <a:solidFill>
                      <a:schemeClr val="accent5">
                        <a:lumMod val="60000"/>
                        <a:lumOff val="40000"/>
                      </a:schemeClr>
                    </a:solidFill>
                  </a:tcPr>
                </a:tc>
                <a:tc>
                  <a:txBody>
                    <a:bodyPr/>
                    <a:lstStyle/>
                    <a:p>
                      <a:pPr algn="ctr">
                        <a:spcAft>
                          <a:spcPts val="0"/>
                        </a:spcAft>
                      </a:pPr>
                      <a:r>
                        <a:rPr lang="en-US" sz="1100" kern="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0.2</a:t>
                      </a:r>
                      <a:endParaRPr lang="zh-CN" sz="1100" kern="10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8761" marR="8761" marT="0" marB="0" anchor="ctr">
                    <a:solidFill>
                      <a:schemeClr val="accent5">
                        <a:lumMod val="60000"/>
                        <a:lumOff val="40000"/>
                      </a:schemeClr>
                    </a:solidFill>
                  </a:tcPr>
                </a:tc>
              </a:tr>
              <a:tr h="140171">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just">
                        <a:spcAft>
                          <a:spcPts val="0"/>
                        </a:spcAft>
                      </a:pPr>
                      <a:r>
                        <a:rPr lang="en-US" sz="1100" kern="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4.</a:t>
                      </a:r>
                      <a:r>
                        <a:rPr lang="zh-CN" sz="1100" kern="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废水排放系数</a:t>
                      </a:r>
                      <a:endParaRPr lang="zh-CN" sz="1100" kern="1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8761" marR="8761" marT="0" marB="0" anchor="ctr">
                    <a:solidFill>
                      <a:schemeClr val="accent5">
                        <a:lumMod val="60000"/>
                        <a:lumOff val="40000"/>
                      </a:schemeClr>
                    </a:solidFill>
                  </a:tcPr>
                </a:tc>
                <a:tc>
                  <a:txBody>
                    <a:bodyPr/>
                    <a:lstStyle/>
                    <a:p>
                      <a:pPr algn="ctr">
                        <a:spcAft>
                          <a:spcPts val="0"/>
                        </a:spcAft>
                      </a:pPr>
                      <a:r>
                        <a:rPr lang="en-US" sz="1100" kern="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0.2</a:t>
                      </a:r>
                      <a:endParaRPr lang="zh-CN" sz="1100" kern="10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8761" marR="8761" marT="0" marB="0" anchor="ctr">
                    <a:solidFill>
                      <a:schemeClr val="accent5">
                        <a:lumMod val="60000"/>
                        <a:lumOff val="40000"/>
                      </a:schemeClr>
                    </a:solidFill>
                  </a:tcPr>
                </a:tc>
              </a:tr>
              <a:tr h="157693">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just">
                        <a:spcAft>
                          <a:spcPts val="0"/>
                        </a:spcAft>
                      </a:pPr>
                      <a:r>
                        <a:rPr lang="en-US" sz="1100" kern="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5.COD</a:t>
                      </a:r>
                      <a:r>
                        <a:rPr lang="zh-CN" sz="1100" kern="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排放系数</a:t>
                      </a:r>
                      <a:endParaRPr lang="zh-CN" sz="1100" kern="1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8761" marR="8761" marT="0" marB="0" anchor="ctr">
                    <a:solidFill>
                      <a:schemeClr val="accent5">
                        <a:lumMod val="60000"/>
                        <a:lumOff val="40000"/>
                      </a:schemeClr>
                    </a:solidFill>
                  </a:tcPr>
                </a:tc>
                <a:tc>
                  <a:txBody>
                    <a:bodyPr/>
                    <a:lstStyle/>
                    <a:p>
                      <a:pPr algn="ctr">
                        <a:spcAft>
                          <a:spcPts val="0"/>
                        </a:spcAft>
                      </a:pPr>
                      <a:r>
                        <a:rPr lang="en-US" sz="1100" kern="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0.2</a:t>
                      </a:r>
                      <a:endParaRPr lang="zh-CN" sz="1100" kern="10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8761" marR="8761" marT="0" marB="0" anchor="ctr">
                    <a:solidFill>
                      <a:schemeClr val="accent5">
                        <a:lumMod val="60000"/>
                        <a:lumOff val="40000"/>
                      </a:schemeClr>
                    </a:solidFill>
                  </a:tcPr>
                </a:tc>
              </a:tr>
              <a:tr h="140171">
                <a:tc vMerge="1">
                  <a:txBody>
                    <a:bodyPr/>
                    <a:lstStyle/>
                    <a:p>
                      <a:endParaRPr lang="zh-CN" altLang="en-US"/>
                    </a:p>
                  </a:txBody>
                  <a:tcPr/>
                </a:tc>
                <a:tc vMerge="1">
                  <a:txBody>
                    <a:bodyPr/>
                    <a:lstStyle/>
                    <a:p>
                      <a:endParaRPr lang="zh-CN" altLang="en-US"/>
                    </a:p>
                  </a:txBody>
                  <a:tcPr/>
                </a:tc>
                <a:tc rowSpan="4">
                  <a:txBody>
                    <a:bodyPr/>
                    <a:lstStyle/>
                    <a:p>
                      <a:pPr algn="just">
                        <a:spcAft>
                          <a:spcPts val="0"/>
                        </a:spcAft>
                      </a:pPr>
                      <a:r>
                        <a:rPr lang="zh-CN" sz="1100" kern="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纺织和食品饮料行业</a:t>
                      </a:r>
                      <a:endParaRPr lang="zh-CN" sz="1100" kern="10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8761" marR="8761" marT="0" marB="0" anchor="ctr">
                    <a:solidFill>
                      <a:schemeClr val="accent5">
                        <a:lumMod val="60000"/>
                        <a:lumOff val="40000"/>
                      </a:schemeClr>
                    </a:solidFill>
                  </a:tcPr>
                </a:tc>
                <a:tc>
                  <a:txBody>
                    <a:bodyPr/>
                    <a:lstStyle/>
                    <a:p>
                      <a:pPr algn="just">
                        <a:spcAft>
                          <a:spcPts val="0"/>
                        </a:spcAft>
                      </a:pPr>
                      <a:r>
                        <a:rPr lang="en-US" sz="1100" kern="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1.</a:t>
                      </a:r>
                      <a:r>
                        <a:rPr lang="zh-CN" sz="1100" kern="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新鲜水耗系数</a:t>
                      </a:r>
                      <a:endParaRPr lang="zh-CN" sz="1100" kern="1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8761" marR="8761" marT="0" marB="0" anchor="ctr">
                    <a:solidFill>
                      <a:schemeClr val="accent5">
                        <a:lumMod val="60000"/>
                        <a:lumOff val="40000"/>
                      </a:schemeClr>
                    </a:solidFill>
                  </a:tcPr>
                </a:tc>
                <a:tc>
                  <a:txBody>
                    <a:bodyPr/>
                    <a:lstStyle/>
                    <a:p>
                      <a:pPr algn="ctr">
                        <a:spcAft>
                          <a:spcPts val="0"/>
                        </a:spcAft>
                      </a:pPr>
                      <a:r>
                        <a:rPr lang="en-US" sz="1100" kern="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0.25</a:t>
                      </a:r>
                      <a:endParaRPr lang="zh-CN" sz="1100" kern="10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8761" marR="8761" marT="0" marB="0" anchor="ctr">
                    <a:solidFill>
                      <a:schemeClr val="accent5">
                        <a:lumMod val="60000"/>
                        <a:lumOff val="40000"/>
                      </a:schemeClr>
                    </a:solidFill>
                  </a:tcPr>
                </a:tc>
              </a:tr>
              <a:tr h="140171">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just">
                        <a:spcAft>
                          <a:spcPts val="0"/>
                        </a:spcAft>
                      </a:pPr>
                      <a:r>
                        <a:rPr lang="en-US" sz="1100" kern="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zh-CN" sz="1100" kern="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综合能耗系数</a:t>
                      </a:r>
                      <a:endParaRPr lang="zh-CN" sz="1100" kern="1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8761" marR="8761" marT="0" marB="0" anchor="ctr">
                    <a:solidFill>
                      <a:schemeClr val="accent5">
                        <a:lumMod val="60000"/>
                        <a:lumOff val="40000"/>
                      </a:schemeClr>
                    </a:solidFill>
                  </a:tcPr>
                </a:tc>
                <a:tc>
                  <a:txBody>
                    <a:bodyPr/>
                    <a:lstStyle/>
                    <a:p>
                      <a:pPr algn="ctr">
                        <a:spcAft>
                          <a:spcPts val="0"/>
                        </a:spcAft>
                      </a:pPr>
                      <a:r>
                        <a:rPr lang="en-US" sz="1100" kern="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0.25</a:t>
                      </a:r>
                      <a:endParaRPr lang="zh-CN" sz="1100" kern="10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8761" marR="8761" marT="0" marB="0" anchor="ctr">
                    <a:solidFill>
                      <a:schemeClr val="accent5">
                        <a:lumMod val="60000"/>
                        <a:lumOff val="40000"/>
                      </a:schemeClr>
                    </a:solidFill>
                  </a:tcPr>
                </a:tc>
              </a:tr>
              <a:tr h="140171">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just">
                        <a:spcAft>
                          <a:spcPts val="0"/>
                        </a:spcAft>
                      </a:pPr>
                      <a:r>
                        <a:rPr lang="en-US" sz="1100" kern="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3.</a:t>
                      </a:r>
                      <a:r>
                        <a:rPr lang="zh-CN" sz="1100" kern="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废水排放系数</a:t>
                      </a:r>
                      <a:endParaRPr lang="zh-CN" sz="1100" kern="1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8761" marR="8761" marT="0" marB="0" anchor="ctr">
                    <a:solidFill>
                      <a:schemeClr val="accent5">
                        <a:lumMod val="60000"/>
                        <a:lumOff val="40000"/>
                      </a:schemeClr>
                    </a:solidFill>
                  </a:tcPr>
                </a:tc>
                <a:tc>
                  <a:txBody>
                    <a:bodyPr/>
                    <a:lstStyle/>
                    <a:p>
                      <a:pPr algn="ctr">
                        <a:spcAft>
                          <a:spcPts val="0"/>
                        </a:spcAft>
                      </a:pPr>
                      <a:r>
                        <a:rPr lang="en-US" sz="1100" kern="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0.25</a:t>
                      </a:r>
                      <a:endParaRPr lang="zh-CN" sz="1100" kern="10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8761" marR="8761" marT="0" marB="0" anchor="ctr">
                    <a:solidFill>
                      <a:schemeClr val="accent5">
                        <a:lumMod val="60000"/>
                        <a:lumOff val="40000"/>
                      </a:schemeClr>
                    </a:solidFill>
                  </a:tcPr>
                </a:tc>
              </a:tr>
              <a:tr h="157693">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just">
                        <a:spcAft>
                          <a:spcPts val="0"/>
                        </a:spcAft>
                      </a:pPr>
                      <a:r>
                        <a:rPr lang="en-US" sz="1100" kern="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4.COD</a:t>
                      </a:r>
                      <a:r>
                        <a:rPr lang="zh-CN" sz="1100" kern="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排放系数</a:t>
                      </a:r>
                      <a:endParaRPr lang="zh-CN" sz="1100" kern="1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8761" marR="8761" marT="0" marB="0" anchor="ctr">
                    <a:solidFill>
                      <a:schemeClr val="accent5">
                        <a:lumMod val="60000"/>
                        <a:lumOff val="40000"/>
                      </a:schemeClr>
                    </a:solidFill>
                  </a:tcPr>
                </a:tc>
                <a:tc>
                  <a:txBody>
                    <a:bodyPr/>
                    <a:lstStyle/>
                    <a:p>
                      <a:pPr algn="ctr">
                        <a:spcAft>
                          <a:spcPts val="0"/>
                        </a:spcAft>
                      </a:pPr>
                      <a:r>
                        <a:rPr lang="en-US" sz="1100" kern="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0.25</a:t>
                      </a:r>
                      <a:endParaRPr lang="zh-CN" sz="1100" kern="10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8761" marR="8761" marT="0" marB="0" anchor="ctr">
                    <a:solidFill>
                      <a:schemeClr val="accent5">
                        <a:lumMod val="60000"/>
                        <a:lumOff val="40000"/>
                      </a:schemeClr>
                    </a:solidFill>
                  </a:tcPr>
                </a:tc>
              </a:tr>
              <a:tr h="157693">
                <a:tc vMerge="1">
                  <a:txBody>
                    <a:bodyPr/>
                    <a:lstStyle/>
                    <a:p>
                      <a:endParaRPr lang="zh-CN" altLang="en-US"/>
                    </a:p>
                  </a:txBody>
                  <a:tcPr/>
                </a:tc>
                <a:tc vMerge="1">
                  <a:txBody>
                    <a:bodyPr/>
                    <a:lstStyle/>
                    <a:p>
                      <a:endParaRPr lang="zh-CN" altLang="en-US"/>
                    </a:p>
                  </a:txBody>
                  <a:tcPr/>
                </a:tc>
                <a:tc rowSpan="6">
                  <a:txBody>
                    <a:bodyPr/>
                    <a:lstStyle/>
                    <a:p>
                      <a:pPr algn="just">
                        <a:spcAft>
                          <a:spcPts val="0"/>
                        </a:spcAft>
                      </a:pPr>
                      <a:r>
                        <a:rPr lang="zh-CN" sz="1100" kern="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钢铁和建材行业</a:t>
                      </a:r>
                      <a:endParaRPr lang="zh-CN" sz="1100" kern="10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8761" marR="8761" marT="0" marB="0" anchor="ctr">
                    <a:solidFill>
                      <a:schemeClr val="accent5">
                        <a:lumMod val="60000"/>
                        <a:lumOff val="40000"/>
                      </a:schemeClr>
                    </a:solidFill>
                  </a:tcPr>
                </a:tc>
                <a:tc>
                  <a:txBody>
                    <a:bodyPr/>
                    <a:lstStyle/>
                    <a:p>
                      <a:pPr algn="just">
                        <a:spcAft>
                          <a:spcPts val="0"/>
                        </a:spcAft>
                      </a:pPr>
                      <a:r>
                        <a:rPr lang="en-US" sz="1100" kern="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1. </a:t>
                      </a:r>
                      <a:r>
                        <a:rPr lang="zh-CN" sz="1100" kern="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新鲜水耗系数</a:t>
                      </a:r>
                      <a:endParaRPr lang="zh-CN" sz="1100" kern="1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8761" marR="8761" marT="0" marB="0" anchor="ctr">
                    <a:solidFill>
                      <a:schemeClr val="accent5">
                        <a:lumMod val="60000"/>
                        <a:lumOff val="40000"/>
                      </a:schemeClr>
                    </a:solidFill>
                  </a:tcPr>
                </a:tc>
                <a:tc>
                  <a:txBody>
                    <a:bodyPr/>
                    <a:lstStyle/>
                    <a:p>
                      <a:pPr algn="ctr">
                        <a:spcAft>
                          <a:spcPts val="0"/>
                        </a:spcAft>
                      </a:pPr>
                      <a:r>
                        <a:rPr lang="en-US" sz="1100" kern="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1/6</a:t>
                      </a:r>
                      <a:endParaRPr lang="zh-CN" sz="1100" kern="10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8761" marR="8761" marT="0" marB="0" anchor="ctr">
                    <a:solidFill>
                      <a:schemeClr val="accent5">
                        <a:lumMod val="60000"/>
                        <a:lumOff val="40000"/>
                      </a:schemeClr>
                    </a:solidFill>
                  </a:tcPr>
                </a:tc>
              </a:tr>
              <a:tr h="122650">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just">
                        <a:spcAft>
                          <a:spcPts val="0"/>
                        </a:spcAft>
                      </a:pPr>
                      <a:r>
                        <a:rPr lang="en-US" sz="1100" kern="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zh-CN" sz="1100" kern="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重复用水率</a:t>
                      </a:r>
                      <a:endParaRPr lang="zh-CN" sz="1100" kern="1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8761" marR="8761" marT="0" marB="0" anchor="ctr">
                    <a:solidFill>
                      <a:schemeClr val="accent5">
                        <a:lumMod val="60000"/>
                        <a:lumOff val="40000"/>
                      </a:schemeClr>
                    </a:solidFill>
                  </a:tcPr>
                </a:tc>
                <a:tc>
                  <a:txBody>
                    <a:bodyPr/>
                    <a:lstStyle/>
                    <a:p>
                      <a:pPr algn="ctr">
                        <a:spcAft>
                          <a:spcPts val="0"/>
                        </a:spcAft>
                      </a:pPr>
                      <a:r>
                        <a:rPr lang="en-US" sz="1100" kern="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1/6</a:t>
                      </a:r>
                      <a:endParaRPr lang="zh-CN" sz="1100" kern="1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8761" marR="8761" marT="0" marB="0" anchor="ctr">
                    <a:solidFill>
                      <a:schemeClr val="accent5">
                        <a:lumMod val="60000"/>
                        <a:lumOff val="40000"/>
                      </a:schemeClr>
                    </a:solidFill>
                  </a:tcPr>
                </a:tc>
              </a:tr>
              <a:tr h="140171">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just">
                        <a:spcAft>
                          <a:spcPts val="0"/>
                        </a:spcAft>
                      </a:pPr>
                      <a:r>
                        <a:rPr lang="en-US" sz="1100" kern="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3.</a:t>
                      </a:r>
                      <a:r>
                        <a:rPr lang="zh-CN" sz="1100" kern="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综合能耗系数</a:t>
                      </a:r>
                      <a:endParaRPr lang="zh-CN" sz="1100" kern="10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8761" marR="8761" marT="0" marB="0" anchor="ctr">
                    <a:solidFill>
                      <a:schemeClr val="accent5">
                        <a:lumMod val="60000"/>
                        <a:lumOff val="40000"/>
                      </a:schemeClr>
                    </a:solidFill>
                  </a:tcPr>
                </a:tc>
                <a:tc>
                  <a:txBody>
                    <a:bodyPr/>
                    <a:lstStyle/>
                    <a:p>
                      <a:pPr algn="ctr">
                        <a:spcAft>
                          <a:spcPts val="0"/>
                        </a:spcAft>
                      </a:pPr>
                      <a:r>
                        <a:rPr lang="en-US" sz="1100" kern="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1/6</a:t>
                      </a:r>
                      <a:endParaRPr lang="zh-CN" sz="1100" kern="1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8761" marR="8761" marT="0" marB="0" anchor="ctr">
                    <a:solidFill>
                      <a:schemeClr val="accent5">
                        <a:lumMod val="60000"/>
                        <a:lumOff val="40000"/>
                      </a:schemeClr>
                    </a:solidFill>
                  </a:tcPr>
                </a:tc>
              </a:tr>
              <a:tr h="140171">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just">
                        <a:spcAft>
                          <a:spcPts val="0"/>
                        </a:spcAft>
                      </a:pPr>
                      <a:r>
                        <a:rPr lang="en-US" sz="1100" kern="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4.</a:t>
                      </a:r>
                      <a:r>
                        <a:rPr lang="zh-CN" sz="1100" kern="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烟尘排放系数</a:t>
                      </a:r>
                      <a:endParaRPr lang="zh-CN" sz="1100" kern="10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8761" marR="8761" marT="0" marB="0" anchor="ctr">
                    <a:solidFill>
                      <a:schemeClr val="accent5">
                        <a:lumMod val="60000"/>
                        <a:lumOff val="40000"/>
                      </a:schemeClr>
                    </a:solidFill>
                  </a:tcPr>
                </a:tc>
                <a:tc>
                  <a:txBody>
                    <a:bodyPr/>
                    <a:lstStyle/>
                    <a:p>
                      <a:pPr algn="ctr">
                        <a:spcAft>
                          <a:spcPts val="0"/>
                        </a:spcAft>
                      </a:pPr>
                      <a:r>
                        <a:rPr lang="en-US" sz="1100" kern="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1/6</a:t>
                      </a:r>
                      <a:endParaRPr lang="zh-CN" sz="1100" kern="1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8761" marR="8761" marT="0" marB="0" anchor="ctr">
                    <a:solidFill>
                      <a:schemeClr val="accent5">
                        <a:lumMod val="60000"/>
                        <a:lumOff val="40000"/>
                      </a:schemeClr>
                    </a:solidFill>
                  </a:tcPr>
                </a:tc>
              </a:tr>
              <a:tr h="140171">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just">
                        <a:spcAft>
                          <a:spcPts val="0"/>
                        </a:spcAft>
                      </a:pPr>
                      <a:r>
                        <a:rPr lang="en-US" sz="1100" kern="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5.</a:t>
                      </a:r>
                      <a:r>
                        <a:rPr lang="zh-CN" sz="1100" kern="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粉尘排放系数</a:t>
                      </a:r>
                      <a:endParaRPr lang="zh-CN" sz="1100" kern="10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8761" marR="8761" marT="0" marB="0" anchor="ctr">
                    <a:solidFill>
                      <a:schemeClr val="accent5">
                        <a:lumMod val="60000"/>
                        <a:lumOff val="40000"/>
                      </a:schemeClr>
                    </a:solidFill>
                  </a:tcPr>
                </a:tc>
                <a:tc>
                  <a:txBody>
                    <a:bodyPr/>
                    <a:lstStyle/>
                    <a:p>
                      <a:pPr algn="ctr">
                        <a:spcAft>
                          <a:spcPts val="0"/>
                        </a:spcAft>
                      </a:pPr>
                      <a:r>
                        <a:rPr lang="en-US" sz="1100" kern="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1/6</a:t>
                      </a:r>
                      <a:endParaRPr lang="zh-CN" sz="1100" kern="1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8761" marR="8761" marT="0" marB="0" anchor="ctr">
                    <a:solidFill>
                      <a:schemeClr val="accent5">
                        <a:lumMod val="60000"/>
                        <a:lumOff val="40000"/>
                      </a:schemeClr>
                    </a:solidFill>
                  </a:tcPr>
                </a:tc>
              </a:tr>
              <a:tr h="151852">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just">
                        <a:spcAft>
                          <a:spcPts val="0"/>
                        </a:spcAft>
                      </a:pPr>
                      <a:r>
                        <a:rPr lang="en-US" sz="1100" kern="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6.SO</a:t>
                      </a:r>
                      <a:r>
                        <a:rPr lang="en-US" sz="1100" kern="0" baseline="-2500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zh-CN" sz="1100" kern="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排放系数</a:t>
                      </a:r>
                      <a:endParaRPr lang="zh-CN" sz="1100" kern="10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8761" marR="8761" marT="0" marB="0" anchor="ctr">
                    <a:solidFill>
                      <a:schemeClr val="accent5">
                        <a:lumMod val="60000"/>
                        <a:lumOff val="40000"/>
                      </a:schemeClr>
                    </a:solidFill>
                  </a:tcPr>
                </a:tc>
                <a:tc>
                  <a:txBody>
                    <a:bodyPr/>
                    <a:lstStyle/>
                    <a:p>
                      <a:pPr algn="ctr">
                        <a:spcAft>
                          <a:spcPts val="0"/>
                        </a:spcAft>
                      </a:pPr>
                      <a:r>
                        <a:rPr lang="en-US" sz="1100" kern="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1/6</a:t>
                      </a:r>
                      <a:endParaRPr lang="zh-CN" sz="1100" kern="1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8761" marR="8761" marT="0" marB="0" anchor="ctr">
                    <a:solidFill>
                      <a:schemeClr val="accent5">
                        <a:lumMod val="60000"/>
                        <a:lumOff val="40000"/>
                      </a:schemeClr>
                    </a:solidFill>
                  </a:tcPr>
                </a:tc>
              </a:tr>
              <a:tr h="140171">
                <a:tc vMerge="1">
                  <a:txBody>
                    <a:bodyPr/>
                    <a:lstStyle/>
                    <a:p>
                      <a:endParaRPr lang="zh-CN" altLang="en-US"/>
                    </a:p>
                  </a:txBody>
                  <a:tcPr/>
                </a:tc>
                <a:tc vMerge="1">
                  <a:txBody>
                    <a:bodyPr/>
                    <a:lstStyle/>
                    <a:p>
                      <a:endParaRPr lang="zh-CN" altLang="en-US"/>
                    </a:p>
                  </a:txBody>
                  <a:tcPr/>
                </a:tc>
                <a:tc rowSpan="3">
                  <a:txBody>
                    <a:bodyPr/>
                    <a:lstStyle/>
                    <a:p>
                      <a:pPr algn="just">
                        <a:spcAft>
                          <a:spcPts val="0"/>
                        </a:spcAft>
                      </a:pPr>
                      <a:r>
                        <a:rPr lang="zh-CN" sz="1100" b="0" kern="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火电行业</a:t>
                      </a:r>
                      <a:endParaRPr lang="zh-CN" sz="1100" b="0" kern="1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8761" marR="8761" marT="0" marB="0" anchor="ctr">
                    <a:solidFill>
                      <a:schemeClr val="accent5">
                        <a:lumMod val="60000"/>
                        <a:lumOff val="40000"/>
                      </a:schemeClr>
                    </a:solidFill>
                  </a:tcPr>
                </a:tc>
                <a:tc>
                  <a:txBody>
                    <a:bodyPr/>
                    <a:lstStyle/>
                    <a:p>
                      <a:pPr algn="just">
                        <a:spcAft>
                          <a:spcPts val="0"/>
                        </a:spcAft>
                      </a:pPr>
                      <a:r>
                        <a:rPr lang="en-US" sz="1100" kern="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1.</a:t>
                      </a:r>
                      <a:r>
                        <a:rPr lang="zh-CN" sz="1100" kern="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新鲜水耗系数</a:t>
                      </a:r>
                      <a:endParaRPr lang="zh-CN" sz="1100" kern="10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8761" marR="8761" marT="0" marB="0" anchor="ctr">
                    <a:solidFill>
                      <a:schemeClr val="accent5">
                        <a:lumMod val="60000"/>
                        <a:lumOff val="40000"/>
                      </a:schemeClr>
                    </a:solidFill>
                  </a:tcPr>
                </a:tc>
                <a:tc>
                  <a:txBody>
                    <a:bodyPr/>
                    <a:lstStyle/>
                    <a:p>
                      <a:pPr algn="ctr">
                        <a:spcAft>
                          <a:spcPts val="0"/>
                        </a:spcAft>
                      </a:pPr>
                      <a:r>
                        <a:rPr lang="en-US" sz="1100" kern="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1/3</a:t>
                      </a:r>
                      <a:endParaRPr lang="zh-CN" sz="1100" kern="1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8761" marR="8761" marT="0" marB="0" anchor="ctr">
                    <a:solidFill>
                      <a:schemeClr val="accent5">
                        <a:lumMod val="60000"/>
                        <a:lumOff val="40000"/>
                      </a:schemeClr>
                    </a:solidFill>
                  </a:tcPr>
                </a:tc>
              </a:tr>
              <a:tr h="140171">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just">
                        <a:spcAft>
                          <a:spcPts val="0"/>
                        </a:spcAft>
                      </a:pPr>
                      <a:r>
                        <a:rPr lang="en-US" sz="1100" kern="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zh-CN" sz="1100" kern="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综合能耗系数</a:t>
                      </a:r>
                      <a:endParaRPr lang="zh-CN" sz="1100" kern="10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8761" marR="8761" marT="0" marB="0" anchor="ctr">
                    <a:solidFill>
                      <a:schemeClr val="accent5">
                        <a:lumMod val="60000"/>
                        <a:lumOff val="40000"/>
                      </a:schemeClr>
                    </a:solidFill>
                  </a:tcPr>
                </a:tc>
                <a:tc>
                  <a:txBody>
                    <a:bodyPr/>
                    <a:lstStyle/>
                    <a:p>
                      <a:pPr algn="ctr">
                        <a:spcAft>
                          <a:spcPts val="0"/>
                        </a:spcAft>
                      </a:pPr>
                      <a:r>
                        <a:rPr lang="en-US" sz="1100" kern="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1/3</a:t>
                      </a:r>
                      <a:endParaRPr lang="zh-CN" sz="1100" kern="1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8761" marR="8761" marT="0" marB="0" anchor="ctr">
                    <a:solidFill>
                      <a:schemeClr val="accent5">
                        <a:lumMod val="60000"/>
                        <a:lumOff val="40000"/>
                      </a:schemeClr>
                    </a:solidFill>
                  </a:tcPr>
                </a:tc>
              </a:tr>
              <a:tr h="151852">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just">
                        <a:spcAft>
                          <a:spcPts val="0"/>
                        </a:spcAft>
                      </a:pPr>
                      <a:r>
                        <a:rPr lang="en-US" sz="1100" b="0" kern="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3.SO</a:t>
                      </a:r>
                      <a:r>
                        <a:rPr lang="en-US" sz="1100" b="0" kern="0" baseline="-250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zh-CN" sz="1100" b="0" kern="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排放系数</a:t>
                      </a:r>
                      <a:endParaRPr lang="zh-CN" sz="1100" b="0" kern="1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8761" marR="8761" marT="0" marB="0" anchor="ctr">
                    <a:solidFill>
                      <a:schemeClr val="accent5">
                        <a:lumMod val="60000"/>
                        <a:lumOff val="40000"/>
                      </a:schemeClr>
                    </a:solidFill>
                  </a:tcPr>
                </a:tc>
                <a:tc>
                  <a:txBody>
                    <a:bodyPr/>
                    <a:lstStyle/>
                    <a:p>
                      <a:pPr algn="ctr">
                        <a:spcAft>
                          <a:spcPts val="0"/>
                        </a:spcAft>
                      </a:pPr>
                      <a:r>
                        <a:rPr lang="en-US" sz="1100" kern="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1/3</a:t>
                      </a:r>
                      <a:endParaRPr lang="zh-CN" sz="1100" kern="1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8761" marR="8761" marT="0" marB="0" anchor="ctr">
                    <a:solidFill>
                      <a:schemeClr val="accent5">
                        <a:lumMod val="60000"/>
                        <a:lumOff val="40000"/>
                      </a:schemeClr>
                    </a:solidFill>
                  </a:tcPr>
                </a:tc>
              </a:tr>
            </a:tbl>
          </a:graphicData>
        </a:graphic>
      </p:graphicFrame>
    </p:spTree>
    <p:extLst>
      <p:ext uri="{BB962C8B-B14F-4D97-AF65-F5344CB8AC3E}">
        <p14:creationId xmlns:p14="http://schemas.microsoft.com/office/powerpoint/2010/main" val="18308722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rrowheads="1"/>
          </p:cNvSpPr>
          <p:nvPr>
            <p:ph type="title"/>
          </p:nvPr>
        </p:nvSpPr>
        <p:spPr>
          <a:xfrm>
            <a:off x="1691680" y="130175"/>
            <a:ext cx="5300390" cy="798513"/>
          </a:xfrm>
        </p:spPr>
        <p:txBody>
          <a:bodyPr/>
          <a:lstStyle/>
          <a:p>
            <a:pPr algn="ctr"/>
            <a:r>
              <a:rPr lang="zh-CN" altLang="en-US" sz="4000" dirty="0" smtClean="0">
                <a:solidFill>
                  <a:srgbClr val="333399"/>
                </a:solidFill>
              </a:rPr>
              <a:t>（</a:t>
            </a:r>
            <a:r>
              <a:rPr lang="zh-CN" altLang="en-US" sz="4000" dirty="0">
                <a:solidFill>
                  <a:srgbClr val="333399"/>
                </a:solidFill>
              </a:rPr>
              <a:t>一</a:t>
            </a:r>
            <a:r>
              <a:rPr lang="zh-CN" altLang="en-US" sz="4000" dirty="0" smtClean="0">
                <a:solidFill>
                  <a:srgbClr val="333399"/>
                </a:solidFill>
              </a:rPr>
              <a:t>）评估概念与方法</a:t>
            </a:r>
          </a:p>
        </p:txBody>
      </p:sp>
      <p:sp>
        <p:nvSpPr>
          <p:cNvPr id="57347" name="Rectangle 3"/>
          <p:cNvSpPr>
            <a:spLocks noGrp="1" noRot="1" noChangeArrowheads="1"/>
          </p:cNvSpPr>
          <p:nvPr>
            <p:ph type="body" idx="1"/>
          </p:nvPr>
        </p:nvSpPr>
        <p:spPr>
          <a:xfrm>
            <a:off x="395163" y="1269256"/>
            <a:ext cx="8569325" cy="5472112"/>
          </a:xfrm>
        </p:spPr>
        <p:txBody>
          <a:bodyPr/>
          <a:lstStyle/>
          <a:p>
            <a:pPr eaLnBrk="1" hangingPunct="1">
              <a:lnSpc>
                <a:spcPts val="3300"/>
              </a:lnSpc>
              <a:spcBef>
                <a:spcPct val="0"/>
              </a:spcBef>
              <a:spcAft>
                <a:spcPts val="1200"/>
              </a:spcAft>
              <a:buClr>
                <a:srgbClr val="C00000"/>
              </a:buClr>
              <a:buFont typeface="Wingdings" panose="05000000000000000000" pitchFamily="2" charset="2"/>
              <a:buChar char="l"/>
            </a:pPr>
            <a:r>
              <a:rPr lang="zh-CN" altLang="en-US" sz="2000" b="1" dirty="0" smtClean="0">
                <a:solidFill>
                  <a:srgbClr val="FF0000"/>
                </a:solidFill>
                <a:latin typeface="黑体" panose="02010609060101010101" pitchFamily="49" charset="-122"/>
                <a:ea typeface="黑体" panose="02010609060101010101" pitchFamily="49" charset="-122"/>
              </a:rPr>
              <a:t>评估指标打分与分级标准</a:t>
            </a:r>
            <a:endParaRPr lang="en-US" altLang="zh-CN" sz="2000" b="1" dirty="0" smtClean="0">
              <a:solidFill>
                <a:srgbClr val="FF0000"/>
              </a:solidFill>
              <a:latin typeface="黑体" panose="02010609060101010101" pitchFamily="49" charset="-122"/>
              <a:ea typeface="黑体" panose="02010609060101010101" pitchFamily="49" charset="-122"/>
            </a:endParaRPr>
          </a:p>
          <a:p>
            <a:pPr marL="0" indent="0" eaLnBrk="1" hangingPunct="1">
              <a:lnSpc>
                <a:spcPct val="150000"/>
              </a:lnSpc>
              <a:spcBef>
                <a:spcPct val="0"/>
              </a:spcBef>
              <a:spcAft>
                <a:spcPts val="1200"/>
              </a:spcAft>
              <a:buClr>
                <a:srgbClr val="C00000"/>
              </a:buClr>
              <a:buNone/>
            </a:pPr>
            <a:r>
              <a:rPr lang="en-US" altLang="zh-CN" sz="2000" b="1" dirty="0" smtClean="0">
                <a:solidFill>
                  <a:srgbClr val="FF0000"/>
                </a:solidFill>
                <a:latin typeface="黑体" panose="02010609060101010101" pitchFamily="49" charset="-122"/>
                <a:ea typeface="黑体" panose="02010609060101010101" pitchFamily="49" charset="-122"/>
              </a:rPr>
              <a:t>   2009</a:t>
            </a:r>
            <a:r>
              <a:rPr lang="zh-CN" altLang="en-US" sz="2000" b="1" dirty="0" smtClean="0">
                <a:solidFill>
                  <a:srgbClr val="FF0000"/>
                </a:solidFill>
                <a:latin typeface="黑体" panose="02010609060101010101" pitchFamily="49" charset="-122"/>
                <a:ea typeface="黑体" panose="02010609060101010101" pitchFamily="49" charset="-122"/>
              </a:rPr>
              <a:t>年</a:t>
            </a:r>
            <a:endParaRPr lang="en-US" altLang="zh-CN" sz="1600" b="1" dirty="0" smtClean="0">
              <a:latin typeface="黑体" panose="02010609060101010101" pitchFamily="49" charset="-122"/>
              <a:ea typeface="黑体" panose="02010609060101010101" pitchFamily="49" charset="-122"/>
            </a:endParaRPr>
          </a:p>
        </p:txBody>
      </p:sp>
      <p:sp>
        <p:nvSpPr>
          <p:cNvPr id="57348" name="Rectangle 15" descr="浅色横线"/>
          <p:cNvSpPr>
            <a:spLocks noChangeArrowheads="1"/>
          </p:cNvSpPr>
          <p:nvPr/>
        </p:nvSpPr>
        <p:spPr bwMode="auto">
          <a:xfrm flipV="1">
            <a:off x="571500" y="928688"/>
            <a:ext cx="7929563" cy="117475"/>
          </a:xfrm>
          <a:prstGeom prst="rect">
            <a:avLst/>
          </a:prstGeom>
          <a:pattFill prst="ltHorz">
            <a:fgClr>
              <a:schemeClr val="bg1"/>
            </a:fgClr>
            <a:bgClr>
              <a:srgbClr val="8C2532"/>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800">
                <a:solidFill>
                  <a:schemeClr val="tx2"/>
                </a:solidFill>
                <a:latin typeface="宋体" panose="02010600030101010101" pitchFamily="2" charset="-122"/>
                <a:ea typeface="宋体" panose="02010600030101010101" pitchFamily="2" charset="-122"/>
              </a:defRPr>
            </a:lvl1pPr>
            <a:lvl2pPr marL="742950" indent="-285750" eaLnBrk="0" hangingPunct="0">
              <a:defRPr kumimoji="1" sz="2800">
                <a:solidFill>
                  <a:schemeClr val="tx2"/>
                </a:solidFill>
                <a:latin typeface="宋体" panose="02010600030101010101" pitchFamily="2" charset="-122"/>
                <a:ea typeface="宋体" panose="02010600030101010101" pitchFamily="2" charset="-122"/>
              </a:defRPr>
            </a:lvl2pPr>
            <a:lvl3pPr marL="1143000" indent="-228600" eaLnBrk="0" hangingPunct="0">
              <a:defRPr kumimoji="1" sz="2800">
                <a:solidFill>
                  <a:schemeClr val="tx2"/>
                </a:solidFill>
                <a:latin typeface="宋体" panose="02010600030101010101" pitchFamily="2" charset="-122"/>
                <a:ea typeface="宋体" panose="02010600030101010101" pitchFamily="2" charset="-122"/>
              </a:defRPr>
            </a:lvl3pPr>
            <a:lvl4pPr marL="1600200" indent="-228600" eaLnBrk="0" hangingPunct="0">
              <a:defRPr kumimoji="1" sz="2800">
                <a:solidFill>
                  <a:schemeClr val="tx2"/>
                </a:solidFill>
                <a:latin typeface="宋体" panose="02010600030101010101" pitchFamily="2" charset="-122"/>
                <a:ea typeface="宋体" panose="02010600030101010101" pitchFamily="2" charset="-122"/>
              </a:defRPr>
            </a:lvl4pPr>
            <a:lvl5pPr marL="2057400" indent="-228600" eaLnBrk="0" hangingPunct="0">
              <a:defRPr kumimoji="1" sz="2800">
                <a:solidFill>
                  <a:schemeClr val="tx2"/>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kumimoji="1" sz="2800">
                <a:solidFill>
                  <a:schemeClr val="tx2"/>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kumimoji="1" sz="2800">
                <a:solidFill>
                  <a:schemeClr val="tx2"/>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kumimoji="1" sz="2800">
                <a:solidFill>
                  <a:schemeClr val="tx2"/>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kumimoji="1" sz="2800">
                <a:solidFill>
                  <a:schemeClr val="tx2"/>
                </a:solidFill>
                <a:latin typeface="宋体" panose="02010600030101010101" pitchFamily="2" charset="-122"/>
                <a:ea typeface="宋体" panose="02010600030101010101" pitchFamily="2" charset="-122"/>
              </a:defRPr>
            </a:lvl9pPr>
          </a:lstStyle>
          <a:p>
            <a:pPr eaLnBrk="1" hangingPunct="1"/>
            <a:endParaRPr lang="zh-CN" altLang="en-US"/>
          </a:p>
        </p:txBody>
      </p:sp>
      <p:graphicFrame>
        <p:nvGraphicFramePr>
          <p:cNvPr id="3" name="表格 2"/>
          <p:cNvGraphicFramePr>
            <a:graphicFrameLocks noGrp="1"/>
          </p:cNvGraphicFramePr>
          <p:nvPr>
            <p:extLst>
              <p:ext uri="{D42A27DB-BD31-4B8C-83A1-F6EECF244321}">
                <p14:modId xmlns:p14="http://schemas.microsoft.com/office/powerpoint/2010/main" val="1936147971"/>
              </p:ext>
            </p:extLst>
          </p:nvPr>
        </p:nvGraphicFramePr>
        <p:xfrm>
          <a:off x="755576" y="2348880"/>
          <a:ext cx="8077200" cy="3704376"/>
        </p:xfrm>
        <a:graphic>
          <a:graphicData uri="http://schemas.openxmlformats.org/drawingml/2006/table">
            <a:tbl>
              <a:tblPr firstRow="1" firstCol="1" lastRow="1" lastCol="1" bandRow="1" bandCol="1">
                <a:tableStyleId>{5C22544A-7EE6-4342-B048-85BDC9FD1C3A}</a:tableStyleId>
              </a:tblPr>
              <a:tblGrid>
                <a:gridCol w="2229307"/>
                <a:gridCol w="1541130"/>
                <a:gridCol w="1437742"/>
                <a:gridCol w="1510436"/>
                <a:gridCol w="1358585"/>
              </a:tblGrid>
              <a:tr h="504056">
                <a:tc>
                  <a:txBody>
                    <a:bodyPr/>
                    <a:lstStyle/>
                    <a:p>
                      <a:pPr algn="just">
                        <a:spcAft>
                          <a:spcPts val="0"/>
                        </a:spcAft>
                      </a:pPr>
                      <a:r>
                        <a:rPr lang="zh-CN" sz="1200" kern="0" dirty="0">
                          <a:effectLst/>
                          <a:latin typeface="Times New Roman" panose="02020603050405020304" pitchFamily="18" charset="0"/>
                          <a:ea typeface="微软雅黑" panose="020B0503020204020204" pitchFamily="34" charset="-122"/>
                          <a:cs typeface="Times New Roman" panose="02020603050405020304" pitchFamily="18" charset="0"/>
                        </a:rPr>
                        <a:t>指标等级</a:t>
                      </a:r>
                      <a:endParaRPr lang="zh-CN" sz="1600" kern="100" dirty="0">
                        <a:effectLst/>
                        <a:latin typeface="Times New Roman" panose="02020603050405020304" pitchFamily="18" charset="0"/>
                        <a:ea typeface="微软雅黑" panose="020B0503020204020204" pitchFamily="34" charset="-122"/>
                        <a:cs typeface="Times New Roman" panose="02020603050405020304" pitchFamily="18" charset="0"/>
                      </a:endParaRPr>
                    </a:p>
                    <a:p>
                      <a:pPr algn="just">
                        <a:spcAft>
                          <a:spcPts val="0"/>
                        </a:spcAft>
                      </a:pPr>
                      <a:r>
                        <a:rPr lang="zh-CN" sz="1200" kern="0" dirty="0">
                          <a:effectLst/>
                          <a:latin typeface="Times New Roman" panose="02020603050405020304" pitchFamily="18" charset="0"/>
                          <a:ea typeface="微软雅黑" panose="020B0503020204020204" pitchFamily="34" charset="-122"/>
                          <a:cs typeface="Times New Roman" panose="02020603050405020304" pitchFamily="18" charset="0"/>
                        </a:rPr>
                        <a:t>指标名称</a:t>
                      </a:r>
                      <a:endParaRPr lang="zh-CN" sz="1600" kern="100" dirty="0">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tc>
                <a:tc>
                  <a:txBody>
                    <a:bodyPr/>
                    <a:lstStyle/>
                    <a:p>
                      <a:pPr algn="ctr">
                        <a:spcAft>
                          <a:spcPts val="0"/>
                        </a:spcAft>
                      </a:pPr>
                      <a:r>
                        <a:rPr lang="zh-CN" sz="1200" kern="0">
                          <a:effectLst/>
                          <a:latin typeface="Times New Roman" panose="02020603050405020304" pitchFamily="18" charset="0"/>
                          <a:ea typeface="微软雅黑" panose="020B0503020204020204" pitchFamily="34" charset="-122"/>
                          <a:cs typeface="Times New Roman" panose="02020603050405020304" pitchFamily="18" charset="0"/>
                        </a:rPr>
                        <a:t>优</a:t>
                      </a:r>
                      <a:endParaRPr lang="zh-CN" sz="1600" kern="100">
                        <a:effectLst/>
                        <a:latin typeface="Times New Roman" panose="02020603050405020304" pitchFamily="18" charset="0"/>
                        <a:ea typeface="微软雅黑" panose="020B0503020204020204" pitchFamily="34" charset="-122"/>
                        <a:cs typeface="Times New Roman" panose="02020603050405020304" pitchFamily="18" charset="0"/>
                      </a:endParaRPr>
                    </a:p>
                    <a:p>
                      <a:pPr algn="ctr">
                        <a:spcAft>
                          <a:spcPts val="0"/>
                        </a:spcAft>
                      </a:pPr>
                      <a:r>
                        <a:rPr lang="zh-CN" sz="1200" kern="0">
                          <a:effectLst/>
                          <a:latin typeface="Times New Roman" panose="02020603050405020304" pitchFamily="18" charset="0"/>
                          <a:ea typeface="微软雅黑" panose="020B0503020204020204" pitchFamily="34" charset="-122"/>
                          <a:cs typeface="Times New Roman" panose="02020603050405020304" pitchFamily="18" charset="0"/>
                        </a:rPr>
                        <a:t>（</a:t>
                      </a:r>
                      <a:r>
                        <a:rPr lang="en-US" sz="1200" kern="0">
                          <a:effectLst/>
                          <a:latin typeface="Times New Roman" panose="02020603050405020304" pitchFamily="18" charset="0"/>
                          <a:ea typeface="微软雅黑" panose="020B0503020204020204" pitchFamily="34" charset="-122"/>
                          <a:cs typeface="Times New Roman" panose="02020603050405020304" pitchFamily="18" charset="0"/>
                        </a:rPr>
                        <a:t>86-100</a:t>
                      </a:r>
                      <a:r>
                        <a:rPr lang="zh-CN" sz="1200" kern="0">
                          <a:effectLst/>
                          <a:latin typeface="Times New Roman" panose="02020603050405020304" pitchFamily="18" charset="0"/>
                          <a:ea typeface="微软雅黑" panose="020B0503020204020204" pitchFamily="34" charset="-122"/>
                          <a:cs typeface="Times New Roman" panose="02020603050405020304" pitchFamily="18" charset="0"/>
                        </a:rPr>
                        <a:t>）</a:t>
                      </a:r>
                      <a:endParaRPr lang="zh-CN" sz="1600" kern="100">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tc>
                <a:tc>
                  <a:txBody>
                    <a:bodyPr/>
                    <a:lstStyle/>
                    <a:p>
                      <a:pPr algn="ctr">
                        <a:spcAft>
                          <a:spcPts val="0"/>
                        </a:spcAft>
                      </a:pPr>
                      <a:r>
                        <a:rPr lang="zh-CN" sz="1200" kern="0">
                          <a:effectLst/>
                          <a:latin typeface="Times New Roman" panose="02020603050405020304" pitchFamily="18" charset="0"/>
                          <a:ea typeface="微软雅黑" panose="020B0503020204020204" pitchFamily="34" charset="-122"/>
                          <a:cs typeface="Times New Roman" panose="02020603050405020304" pitchFamily="18" charset="0"/>
                        </a:rPr>
                        <a:t>良</a:t>
                      </a:r>
                      <a:endParaRPr lang="zh-CN" sz="1600" kern="100">
                        <a:effectLst/>
                        <a:latin typeface="Times New Roman" panose="02020603050405020304" pitchFamily="18" charset="0"/>
                        <a:ea typeface="微软雅黑" panose="020B0503020204020204" pitchFamily="34" charset="-122"/>
                        <a:cs typeface="Times New Roman" panose="02020603050405020304" pitchFamily="18" charset="0"/>
                      </a:endParaRPr>
                    </a:p>
                    <a:p>
                      <a:pPr algn="ctr">
                        <a:spcAft>
                          <a:spcPts val="0"/>
                        </a:spcAft>
                      </a:pPr>
                      <a:r>
                        <a:rPr lang="zh-CN" sz="1200" kern="0">
                          <a:effectLst/>
                          <a:latin typeface="Times New Roman" panose="02020603050405020304" pitchFamily="18" charset="0"/>
                          <a:ea typeface="微软雅黑" panose="020B0503020204020204" pitchFamily="34" charset="-122"/>
                          <a:cs typeface="Times New Roman" panose="02020603050405020304" pitchFamily="18" charset="0"/>
                        </a:rPr>
                        <a:t>（</a:t>
                      </a:r>
                      <a:r>
                        <a:rPr lang="en-US" sz="1200" kern="0">
                          <a:effectLst/>
                          <a:latin typeface="Times New Roman" panose="02020603050405020304" pitchFamily="18" charset="0"/>
                          <a:ea typeface="微软雅黑" panose="020B0503020204020204" pitchFamily="34" charset="-122"/>
                          <a:cs typeface="Times New Roman" panose="02020603050405020304" pitchFamily="18" charset="0"/>
                        </a:rPr>
                        <a:t>71-85</a:t>
                      </a:r>
                      <a:r>
                        <a:rPr lang="zh-CN" sz="1200" kern="0">
                          <a:effectLst/>
                          <a:latin typeface="Times New Roman" panose="02020603050405020304" pitchFamily="18" charset="0"/>
                          <a:ea typeface="微软雅黑" panose="020B0503020204020204" pitchFamily="34" charset="-122"/>
                          <a:cs typeface="Times New Roman" panose="02020603050405020304" pitchFamily="18" charset="0"/>
                        </a:rPr>
                        <a:t>）</a:t>
                      </a:r>
                      <a:endParaRPr lang="zh-CN" sz="1600" kern="100">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tc>
                <a:tc>
                  <a:txBody>
                    <a:bodyPr/>
                    <a:lstStyle/>
                    <a:p>
                      <a:pPr algn="ctr">
                        <a:spcAft>
                          <a:spcPts val="0"/>
                        </a:spcAft>
                      </a:pPr>
                      <a:r>
                        <a:rPr lang="zh-CN" sz="1200" kern="0">
                          <a:effectLst/>
                          <a:latin typeface="Times New Roman" panose="02020603050405020304" pitchFamily="18" charset="0"/>
                          <a:ea typeface="微软雅黑" panose="020B0503020204020204" pitchFamily="34" charset="-122"/>
                          <a:cs typeface="Times New Roman" panose="02020603050405020304" pitchFamily="18" charset="0"/>
                        </a:rPr>
                        <a:t>中</a:t>
                      </a:r>
                      <a:endParaRPr lang="zh-CN" sz="1600" kern="100">
                        <a:effectLst/>
                        <a:latin typeface="Times New Roman" panose="02020603050405020304" pitchFamily="18" charset="0"/>
                        <a:ea typeface="微软雅黑" panose="020B0503020204020204" pitchFamily="34" charset="-122"/>
                        <a:cs typeface="Times New Roman" panose="02020603050405020304" pitchFamily="18" charset="0"/>
                      </a:endParaRPr>
                    </a:p>
                    <a:p>
                      <a:pPr algn="ctr">
                        <a:spcAft>
                          <a:spcPts val="0"/>
                        </a:spcAft>
                      </a:pPr>
                      <a:r>
                        <a:rPr lang="zh-CN" sz="1200" kern="0">
                          <a:effectLst/>
                          <a:latin typeface="Times New Roman" panose="02020603050405020304" pitchFamily="18" charset="0"/>
                          <a:ea typeface="微软雅黑" panose="020B0503020204020204" pitchFamily="34" charset="-122"/>
                          <a:cs typeface="Times New Roman" panose="02020603050405020304" pitchFamily="18" charset="0"/>
                        </a:rPr>
                        <a:t>（</a:t>
                      </a:r>
                      <a:r>
                        <a:rPr lang="en-US" sz="1200" kern="0">
                          <a:effectLst/>
                          <a:latin typeface="Times New Roman" panose="02020603050405020304" pitchFamily="18" charset="0"/>
                          <a:ea typeface="微软雅黑" panose="020B0503020204020204" pitchFamily="34" charset="-122"/>
                          <a:cs typeface="Times New Roman" panose="02020603050405020304" pitchFamily="18" charset="0"/>
                        </a:rPr>
                        <a:t>60-70</a:t>
                      </a:r>
                      <a:r>
                        <a:rPr lang="zh-CN" sz="1200" kern="0">
                          <a:effectLst/>
                          <a:latin typeface="Times New Roman" panose="02020603050405020304" pitchFamily="18" charset="0"/>
                          <a:ea typeface="微软雅黑" panose="020B0503020204020204" pitchFamily="34" charset="-122"/>
                          <a:cs typeface="Times New Roman" panose="02020603050405020304" pitchFamily="18" charset="0"/>
                        </a:rPr>
                        <a:t>）</a:t>
                      </a:r>
                      <a:endParaRPr lang="zh-CN" sz="1600" kern="100">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tc>
                <a:tc>
                  <a:txBody>
                    <a:bodyPr/>
                    <a:lstStyle/>
                    <a:p>
                      <a:pPr algn="ctr">
                        <a:spcAft>
                          <a:spcPts val="0"/>
                        </a:spcAft>
                      </a:pPr>
                      <a:r>
                        <a:rPr lang="zh-CN" sz="1200" kern="0">
                          <a:effectLst/>
                          <a:latin typeface="Times New Roman" panose="02020603050405020304" pitchFamily="18" charset="0"/>
                          <a:ea typeface="微软雅黑" panose="020B0503020204020204" pitchFamily="34" charset="-122"/>
                          <a:cs typeface="Times New Roman" panose="02020603050405020304" pitchFamily="18" charset="0"/>
                        </a:rPr>
                        <a:t>差</a:t>
                      </a:r>
                      <a:endParaRPr lang="zh-CN" sz="1600" kern="100">
                        <a:effectLst/>
                        <a:latin typeface="Times New Roman" panose="02020603050405020304" pitchFamily="18" charset="0"/>
                        <a:ea typeface="微软雅黑" panose="020B0503020204020204" pitchFamily="34" charset="-122"/>
                        <a:cs typeface="Times New Roman" panose="02020603050405020304" pitchFamily="18" charset="0"/>
                      </a:endParaRPr>
                    </a:p>
                    <a:p>
                      <a:pPr algn="ctr">
                        <a:spcAft>
                          <a:spcPts val="0"/>
                        </a:spcAft>
                      </a:pPr>
                      <a:r>
                        <a:rPr lang="zh-CN" sz="1200" kern="0">
                          <a:effectLst/>
                          <a:latin typeface="Times New Roman" panose="02020603050405020304" pitchFamily="18" charset="0"/>
                          <a:ea typeface="微软雅黑" panose="020B0503020204020204" pitchFamily="34" charset="-122"/>
                          <a:cs typeface="Times New Roman" panose="02020603050405020304" pitchFamily="18" charset="0"/>
                        </a:rPr>
                        <a:t>（＜</a:t>
                      </a:r>
                      <a:r>
                        <a:rPr lang="en-US" sz="1200" kern="0">
                          <a:effectLst/>
                          <a:latin typeface="Times New Roman" panose="02020603050405020304" pitchFamily="18" charset="0"/>
                          <a:ea typeface="微软雅黑" panose="020B0503020204020204" pitchFamily="34" charset="-122"/>
                          <a:cs typeface="Times New Roman" panose="02020603050405020304" pitchFamily="18" charset="0"/>
                        </a:rPr>
                        <a:t>60</a:t>
                      </a:r>
                      <a:r>
                        <a:rPr lang="zh-CN" sz="1200" kern="0">
                          <a:effectLst/>
                          <a:latin typeface="Times New Roman" panose="02020603050405020304" pitchFamily="18" charset="0"/>
                          <a:ea typeface="微软雅黑" panose="020B0503020204020204" pitchFamily="34" charset="-122"/>
                          <a:cs typeface="Times New Roman" panose="02020603050405020304" pitchFamily="18" charset="0"/>
                        </a:rPr>
                        <a:t>）</a:t>
                      </a:r>
                      <a:endParaRPr lang="zh-CN" sz="1600" kern="100">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tc>
              </a:tr>
              <a:tr h="354320">
                <a:tc>
                  <a:txBody>
                    <a:bodyPr/>
                    <a:lstStyle/>
                    <a:p>
                      <a:pPr algn="just">
                        <a:spcAft>
                          <a:spcPts val="0"/>
                        </a:spcAft>
                      </a:pPr>
                      <a:r>
                        <a:rPr lang="zh-CN" sz="1200" kern="0">
                          <a:effectLst/>
                          <a:latin typeface="Times New Roman" panose="02020603050405020304" pitchFamily="18" charset="0"/>
                          <a:ea typeface="微软雅黑" panose="020B0503020204020204" pitchFamily="34" charset="-122"/>
                          <a:cs typeface="Times New Roman" panose="02020603050405020304" pitchFamily="18" charset="0"/>
                        </a:rPr>
                        <a:t>守法指标：</a:t>
                      </a:r>
                      <a:endParaRPr lang="zh-CN" sz="1600" kern="100">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tc>
                <a:tc>
                  <a:txBody>
                    <a:bodyPr/>
                    <a:lstStyle/>
                    <a:p>
                      <a:pPr algn="just">
                        <a:spcAft>
                          <a:spcPts val="0"/>
                        </a:spcAft>
                      </a:pPr>
                      <a:r>
                        <a:rPr lang="en-US" sz="1200" b="0" kern="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 </a:t>
                      </a:r>
                      <a:endParaRPr lang="zh-CN" sz="1600" b="0" kern="1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solidFill>
                      <a:schemeClr val="accent5">
                        <a:lumMod val="60000"/>
                        <a:lumOff val="40000"/>
                      </a:schemeClr>
                    </a:solidFill>
                  </a:tcPr>
                </a:tc>
                <a:tc>
                  <a:txBody>
                    <a:bodyPr/>
                    <a:lstStyle/>
                    <a:p>
                      <a:pPr algn="just">
                        <a:spcAft>
                          <a:spcPts val="0"/>
                        </a:spcAft>
                      </a:pPr>
                      <a:r>
                        <a:rPr lang="en-US" sz="1200" b="0" kern="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 </a:t>
                      </a:r>
                      <a:endParaRPr lang="zh-CN" sz="1600" b="0" kern="10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solidFill>
                      <a:schemeClr val="accent5">
                        <a:lumMod val="60000"/>
                        <a:lumOff val="40000"/>
                      </a:schemeClr>
                    </a:solidFill>
                  </a:tcPr>
                </a:tc>
                <a:tc>
                  <a:txBody>
                    <a:bodyPr/>
                    <a:lstStyle/>
                    <a:p>
                      <a:pPr algn="just">
                        <a:spcAft>
                          <a:spcPts val="0"/>
                        </a:spcAft>
                      </a:pPr>
                      <a:r>
                        <a:rPr lang="en-US" sz="1200" b="0" kern="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 </a:t>
                      </a:r>
                      <a:endParaRPr lang="zh-CN" sz="1600" b="0" kern="10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solidFill>
                      <a:schemeClr val="accent5">
                        <a:lumMod val="60000"/>
                        <a:lumOff val="40000"/>
                      </a:schemeClr>
                    </a:solidFill>
                  </a:tcPr>
                </a:tc>
                <a:tc>
                  <a:txBody>
                    <a:bodyPr/>
                    <a:lstStyle/>
                    <a:p>
                      <a:pPr algn="just">
                        <a:spcAft>
                          <a:spcPts val="0"/>
                        </a:spcAft>
                      </a:pPr>
                      <a:r>
                        <a:rPr lang="en-US" sz="1200" b="0" kern="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 </a:t>
                      </a:r>
                      <a:endParaRPr lang="zh-CN" sz="1600" b="0" kern="10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solidFill>
                      <a:schemeClr val="accent5">
                        <a:lumMod val="60000"/>
                        <a:lumOff val="40000"/>
                      </a:schemeClr>
                    </a:solidFill>
                  </a:tcPr>
                </a:tc>
              </a:tr>
              <a:tr h="0">
                <a:tc>
                  <a:txBody>
                    <a:bodyPr/>
                    <a:lstStyle/>
                    <a:p>
                      <a:pPr algn="just">
                        <a:spcAft>
                          <a:spcPts val="0"/>
                        </a:spcAft>
                      </a:pPr>
                      <a:r>
                        <a:rPr lang="zh-CN" sz="1200" kern="0">
                          <a:effectLst/>
                          <a:latin typeface="Times New Roman" panose="02020603050405020304" pitchFamily="18" charset="0"/>
                          <a:ea typeface="微软雅黑" panose="020B0503020204020204" pitchFamily="34" charset="-122"/>
                          <a:cs typeface="Times New Roman" panose="02020603050405020304" pitchFamily="18" charset="0"/>
                        </a:rPr>
                        <a:t>新、改、扩建项目的环评和“三同时”手续是否齐全</a:t>
                      </a:r>
                      <a:endParaRPr lang="zh-CN" sz="1600" kern="100">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tc>
                <a:tc>
                  <a:txBody>
                    <a:bodyPr/>
                    <a:lstStyle/>
                    <a:p>
                      <a:pPr algn="just">
                        <a:spcAft>
                          <a:spcPts val="0"/>
                        </a:spcAft>
                      </a:pPr>
                      <a:r>
                        <a:rPr lang="zh-CN" sz="1200" b="0" kern="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新、改、扩建项目“环境影响评价”和“三同时”制度执行率达到</a:t>
                      </a:r>
                      <a:r>
                        <a:rPr lang="en-US" sz="1200" b="0" kern="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100%</a:t>
                      </a:r>
                      <a:r>
                        <a:rPr lang="zh-CN" sz="1200" b="0" kern="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，并经环保部门验收合格</a:t>
                      </a:r>
                      <a:endParaRPr lang="zh-CN" sz="1600" b="0" kern="1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solidFill>
                      <a:schemeClr val="accent5">
                        <a:lumMod val="60000"/>
                        <a:lumOff val="40000"/>
                      </a:schemeClr>
                    </a:solidFill>
                  </a:tcPr>
                </a:tc>
                <a:tc>
                  <a:txBody>
                    <a:bodyPr/>
                    <a:lstStyle/>
                    <a:p>
                      <a:pPr algn="just">
                        <a:spcAft>
                          <a:spcPts val="0"/>
                        </a:spcAft>
                      </a:pPr>
                      <a:r>
                        <a:rPr lang="en-US" sz="1200" b="0" kern="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 </a:t>
                      </a:r>
                      <a:endParaRPr lang="zh-CN" sz="1600" b="0" kern="1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solidFill>
                      <a:schemeClr val="accent5">
                        <a:lumMod val="60000"/>
                        <a:lumOff val="40000"/>
                      </a:schemeClr>
                    </a:solidFill>
                  </a:tcPr>
                </a:tc>
                <a:tc>
                  <a:txBody>
                    <a:bodyPr/>
                    <a:lstStyle/>
                    <a:p>
                      <a:pPr algn="just">
                        <a:spcAft>
                          <a:spcPts val="0"/>
                        </a:spcAft>
                      </a:pPr>
                      <a:r>
                        <a:rPr lang="en-US" sz="1200" b="0" kern="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 </a:t>
                      </a:r>
                      <a:endParaRPr lang="zh-CN" sz="1600" b="0" kern="10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solidFill>
                      <a:schemeClr val="accent5">
                        <a:lumMod val="60000"/>
                        <a:lumOff val="40000"/>
                      </a:schemeClr>
                    </a:solidFill>
                  </a:tcPr>
                </a:tc>
                <a:tc>
                  <a:txBody>
                    <a:bodyPr/>
                    <a:lstStyle/>
                    <a:p>
                      <a:pPr algn="just">
                        <a:spcAft>
                          <a:spcPts val="0"/>
                        </a:spcAft>
                      </a:pPr>
                      <a:r>
                        <a:rPr lang="zh-CN" sz="1200" b="0" kern="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新、改、扩建项目“环境影响评价”和“三同时”制度执行率未达到</a:t>
                      </a:r>
                      <a:r>
                        <a:rPr lang="en-US" sz="1200" b="0" kern="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100%</a:t>
                      </a:r>
                      <a:r>
                        <a:rPr lang="zh-CN" sz="1200" b="0" kern="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，未验收合格</a:t>
                      </a:r>
                      <a:endParaRPr lang="zh-CN" sz="1600" b="0" kern="1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solidFill>
                      <a:schemeClr val="accent5">
                        <a:lumMod val="60000"/>
                        <a:lumOff val="40000"/>
                      </a:schemeClr>
                    </a:solidFill>
                  </a:tcPr>
                </a:tc>
              </a:tr>
              <a:tr h="0">
                <a:tc>
                  <a:txBody>
                    <a:bodyPr/>
                    <a:lstStyle/>
                    <a:p>
                      <a:pPr algn="just">
                        <a:spcAft>
                          <a:spcPts val="0"/>
                        </a:spcAft>
                      </a:pPr>
                      <a:r>
                        <a:rPr lang="zh-CN" sz="1200" kern="0">
                          <a:effectLst/>
                          <a:latin typeface="Times New Roman" panose="02020603050405020304" pitchFamily="18" charset="0"/>
                          <a:ea typeface="微软雅黑" panose="020B0503020204020204" pitchFamily="34" charset="-122"/>
                          <a:cs typeface="Times New Roman" panose="02020603050405020304" pitchFamily="18" charset="0"/>
                        </a:rPr>
                        <a:t>排污许可的有效性</a:t>
                      </a:r>
                      <a:r>
                        <a:rPr lang="en-US" sz="1200" kern="0">
                          <a:effectLst/>
                          <a:latin typeface="Times New Roman" panose="02020603050405020304" pitchFamily="18" charset="0"/>
                          <a:ea typeface="微软雅黑" panose="020B0503020204020204" pitchFamily="34" charset="-122"/>
                          <a:cs typeface="Times New Roman" panose="02020603050405020304" pitchFamily="18" charset="0"/>
                        </a:rPr>
                        <a:t>/</a:t>
                      </a:r>
                      <a:r>
                        <a:rPr lang="zh-CN" sz="1200" kern="0">
                          <a:effectLst/>
                          <a:latin typeface="Times New Roman" panose="02020603050405020304" pitchFamily="18" charset="0"/>
                          <a:ea typeface="微软雅黑" panose="020B0503020204020204" pitchFamily="34" charset="-122"/>
                          <a:cs typeface="Times New Roman" panose="02020603050405020304" pitchFamily="18" charset="0"/>
                        </a:rPr>
                        <a:t>必要性</a:t>
                      </a:r>
                      <a:endParaRPr lang="zh-CN" sz="1600" kern="100">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tc>
                <a:tc>
                  <a:txBody>
                    <a:bodyPr/>
                    <a:lstStyle/>
                    <a:p>
                      <a:pPr algn="just">
                        <a:spcAft>
                          <a:spcPts val="0"/>
                        </a:spcAft>
                      </a:pPr>
                      <a:r>
                        <a:rPr lang="zh-CN" sz="1200" b="0" kern="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依法领取排污许可证，并达到排污许可证的要求，或不在发证范围</a:t>
                      </a:r>
                      <a:endParaRPr lang="zh-CN" sz="1600" b="0" kern="10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solidFill>
                      <a:schemeClr val="accent5">
                        <a:lumMod val="60000"/>
                        <a:lumOff val="40000"/>
                      </a:schemeClr>
                    </a:solidFill>
                  </a:tcPr>
                </a:tc>
                <a:tc>
                  <a:txBody>
                    <a:bodyPr/>
                    <a:lstStyle/>
                    <a:p>
                      <a:pPr algn="just">
                        <a:spcAft>
                          <a:spcPts val="0"/>
                        </a:spcAft>
                      </a:pPr>
                      <a:r>
                        <a:rPr lang="zh-CN" sz="1200" b="0" kern="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有排污许可证，但未达到许可证要求</a:t>
                      </a:r>
                      <a:endParaRPr lang="zh-CN" sz="1600" b="0" kern="10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solidFill>
                      <a:schemeClr val="accent5">
                        <a:lumMod val="60000"/>
                        <a:lumOff val="40000"/>
                      </a:schemeClr>
                    </a:solidFill>
                  </a:tcPr>
                </a:tc>
                <a:tc>
                  <a:txBody>
                    <a:bodyPr/>
                    <a:lstStyle/>
                    <a:p>
                      <a:pPr algn="just">
                        <a:spcAft>
                          <a:spcPts val="0"/>
                        </a:spcAft>
                      </a:pPr>
                      <a:r>
                        <a:rPr lang="zh-CN" sz="1200" b="0" kern="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有临时许可证，符合临时许可证要求</a:t>
                      </a:r>
                      <a:endParaRPr lang="zh-CN" sz="1600" b="0" kern="10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solidFill>
                      <a:schemeClr val="accent5">
                        <a:lumMod val="60000"/>
                        <a:lumOff val="40000"/>
                      </a:schemeClr>
                    </a:solidFill>
                  </a:tcPr>
                </a:tc>
                <a:tc>
                  <a:txBody>
                    <a:bodyPr/>
                    <a:lstStyle/>
                    <a:p>
                      <a:pPr algn="just">
                        <a:spcAft>
                          <a:spcPts val="0"/>
                        </a:spcAft>
                      </a:pPr>
                      <a:r>
                        <a:rPr lang="zh-CN" sz="1200" b="0" kern="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未领取许可证，或有临时许可证，但未达到临时许可证要求</a:t>
                      </a:r>
                      <a:endParaRPr lang="zh-CN" sz="1600" b="0" kern="1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solidFill>
                      <a:schemeClr val="accent5">
                        <a:lumMod val="60000"/>
                        <a:lumOff val="40000"/>
                      </a:schemeClr>
                    </a:solidFill>
                  </a:tcPr>
                </a:tc>
              </a:tr>
              <a:tr h="448032">
                <a:tc>
                  <a:txBody>
                    <a:bodyPr/>
                    <a:lstStyle/>
                    <a:p>
                      <a:pPr algn="ctr">
                        <a:spcAft>
                          <a:spcPts val="0"/>
                        </a:spcAft>
                      </a:pPr>
                      <a:r>
                        <a:rPr lang="en-US" altLang="zh-CN" sz="1200" kern="0" dirty="0" smtClean="0">
                          <a:effectLst/>
                          <a:latin typeface="Times New Roman" panose="02020603050405020304" pitchFamily="18" charset="0"/>
                          <a:ea typeface="微软雅黑" panose="020B0503020204020204" pitchFamily="34" charset="-122"/>
                          <a:cs typeface="Times New Roman" panose="02020603050405020304" pitchFamily="18" charset="0"/>
                        </a:rPr>
                        <a:t>……</a:t>
                      </a:r>
                      <a:endParaRPr lang="zh-CN" sz="1600" kern="100" dirty="0">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tc>
                <a:tc>
                  <a:txBody>
                    <a:bodyPr/>
                    <a:lstStyle/>
                    <a:p>
                      <a:pPr algn="ctr">
                        <a:spcAft>
                          <a:spcPts val="0"/>
                        </a:spcAft>
                      </a:pPr>
                      <a:r>
                        <a:rPr lang="en-US" sz="1200" b="0" kern="0" dirty="0" smtClean="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a:t>
                      </a:r>
                      <a:endParaRPr lang="zh-CN" sz="1600" b="0" kern="1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solidFill>
                      <a:schemeClr val="accent5">
                        <a:lumMod val="60000"/>
                        <a:lumOff val="40000"/>
                      </a:schemeClr>
                    </a:solidFill>
                  </a:tcPr>
                </a:tc>
                <a:tc>
                  <a:txBody>
                    <a:bodyPr/>
                    <a:lstStyle/>
                    <a:p>
                      <a:pPr algn="ctr">
                        <a:spcAft>
                          <a:spcPts val="0"/>
                        </a:spcAft>
                      </a:pPr>
                      <a:r>
                        <a:rPr lang="en-US" sz="1200" b="0" kern="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en-US" sz="1200" b="0" kern="0" dirty="0" smtClean="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a:t>
                      </a:r>
                      <a:endParaRPr lang="zh-CN" sz="1600" b="0" kern="1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solidFill>
                      <a:schemeClr val="accent5">
                        <a:lumMod val="60000"/>
                        <a:lumOff val="40000"/>
                      </a:schemeClr>
                    </a:solidFill>
                  </a:tcPr>
                </a:tc>
                <a:tc>
                  <a:txBody>
                    <a:bodyPr/>
                    <a:lstStyle/>
                    <a:p>
                      <a:pPr algn="ctr">
                        <a:spcAft>
                          <a:spcPts val="0"/>
                        </a:spcAft>
                      </a:pPr>
                      <a:r>
                        <a:rPr lang="en-US" sz="1200" b="0" kern="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en-US" sz="1200" b="0" kern="0" dirty="0" smtClean="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a:t>
                      </a:r>
                      <a:endParaRPr lang="zh-CN" sz="1600" b="0" kern="1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solidFill>
                      <a:schemeClr val="accent5">
                        <a:lumMod val="60000"/>
                        <a:lumOff val="40000"/>
                      </a:schemeClr>
                    </a:solidFill>
                  </a:tcPr>
                </a:tc>
                <a:tc>
                  <a:txBody>
                    <a:bodyPr/>
                    <a:lstStyle/>
                    <a:p>
                      <a:pPr algn="ctr">
                        <a:spcAft>
                          <a:spcPts val="0"/>
                        </a:spcAft>
                      </a:pPr>
                      <a:r>
                        <a:rPr lang="en-US" sz="1200" b="0" kern="0" dirty="0" smtClean="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a:t>
                      </a:r>
                      <a:endParaRPr lang="zh-CN" sz="1600" b="0" kern="1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solidFill>
                      <a:schemeClr val="accent5">
                        <a:lumMod val="60000"/>
                        <a:lumOff val="40000"/>
                      </a:schemeClr>
                    </a:solidFill>
                  </a:tcPr>
                </a:tc>
              </a:tr>
              <a:tr h="569168">
                <a:tc>
                  <a:txBody>
                    <a:bodyPr/>
                    <a:lstStyle/>
                    <a:p>
                      <a:pPr algn="just">
                        <a:spcAft>
                          <a:spcPts val="0"/>
                        </a:spcAft>
                      </a:pPr>
                      <a:r>
                        <a:rPr lang="zh-CN" sz="1200" kern="0">
                          <a:effectLst/>
                          <a:latin typeface="Times New Roman" panose="02020603050405020304" pitchFamily="18" charset="0"/>
                          <a:ea typeface="微软雅黑" panose="020B0503020204020204" pitchFamily="34" charset="-122"/>
                          <a:cs typeface="Times New Roman" panose="02020603050405020304" pitchFamily="18" charset="0"/>
                        </a:rPr>
                        <a:t>污染物排放超标率</a:t>
                      </a:r>
                      <a:endParaRPr lang="zh-CN" sz="1600" kern="100">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tc>
                <a:tc>
                  <a:txBody>
                    <a:bodyPr/>
                    <a:lstStyle/>
                    <a:p>
                      <a:pPr algn="ctr">
                        <a:spcAft>
                          <a:spcPts val="0"/>
                        </a:spcAft>
                      </a:pPr>
                      <a:r>
                        <a:rPr lang="en-US" sz="1200" b="0" kern="1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&lt;0.5</a:t>
                      </a:r>
                      <a:endParaRPr lang="zh-CN" sz="1600" b="0" kern="1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solidFill>
                      <a:schemeClr val="accent5">
                        <a:lumMod val="60000"/>
                        <a:lumOff val="40000"/>
                      </a:schemeClr>
                    </a:solidFill>
                  </a:tcPr>
                </a:tc>
                <a:tc>
                  <a:txBody>
                    <a:bodyPr/>
                    <a:lstStyle/>
                    <a:p>
                      <a:pPr algn="ctr">
                        <a:spcAft>
                          <a:spcPts val="0"/>
                        </a:spcAft>
                      </a:pPr>
                      <a:r>
                        <a:rPr lang="en-US" sz="1200" b="0" kern="10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0.5-1</a:t>
                      </a:r>
                      <a:endParaRPr lang="zh-CN" sz="1600" b="0" kern="10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solidFill>
                      <a:schemeClr val="accent5">
                        <a:lumMod val="60000"/>
                        <a:lumOff val="40000"/>
                      </a:schemeClr>
                    </a:solidFill>
                  </a:tcPr>
                </a:tc>
                <a:tc>
                  <a:txBody>
                    <a:bodyPr/>
                    <a:lstStyle/>
                    <a:p>
                      <a:pPr algn="ctr">
                        <a:spcAft>
                          <a:spcPts val="0"/>
                        </a:spcAft>
                      </a:pPr>
                      <a:r>
                        <a:rPr lang="en-US" sz="1200" b="0" kern="10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1-3</a:t>
                      </a:r>
                      <a:endParaRPr lang="zh-CN" sz="1600" b="0" kern="10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solidFill>
                      <a:schemeClr val="accent5">
                        <a:lumMod val="60000"/>
                        <a:lumOff val="40000"/>
                      </a:schemeClr>
                    </a:solidFill>
                  </a:tcPr>
                </a:tc>
                <a:tc>
                  <a:txBody>
                    <a:bodyPr/>
                    <a:lstStyle/>
                    <a:p>
                      <a:pPr algn="ctr">
                        <a:spcAft>
                          <a:spcPts val="0"/>
                        </a:spcAft>
                      </a:pPr>
                      <a:r>
                        <a:rPr lang="zh-CN" sz="1200" b="0" kern="1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en-US" sz="1200" b="0" kern="1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3</a:t>
                      </a:r>
                      <a:endParaRPr lang="zh-CN" sz="1600" b="0" kern="1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solidFill>
                      <a:schemeClr val="accent5">
                        <a:lumMod val="60000"/>
                        <a:lumOff val="40000"/>
                      </a:schemeClr>
                    </a:solidFill>
                  </a:tcPr>
                </a:tc>
              </a:tr>
            </a:tbl>
          </a:graphicData>
        </a:graphic>
      </p:graphicFrame>
    </p:spTree>
    <p:extLst>
      <p:ext uri="{BB962C8B-B14F-4D97-AF65-F5344CB8AC3E}">
        <p14:creationId xmlns:p14="http://schemas.microsoft.com/office/powerpoint/2010/main" val="7606191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rrowheads="1"/>
          </p:cNvSpPr>
          <p:nvPr>
            <p:ph type="title"/>
          </p:nvPr>
        </p:nvSpPr>
        <p:spPr>
          <a:xfrm>
            <a:off x="1691680" y="130175"/>
            <a:ext cx="5300390" cy="798513"/>
          </a:xfrm>
        </p:spPr>
        <p:txBody>
          <a:bodyPr/>
          <a:lstStyle/>
          <a:p>
            <a:pPr algn="ctr"/>
            <a:r>
              <a:rPr lang="zh-CN" altLang="en-US" sz="4000" dirty="0" smtClean="0">
                <a:solidFill>
                  <a:srgbClr val="333399"/>
                </a:solidFill>
              </a:rPr>
              <a:t>（</a:t>
            </a:r>
            <a:r>
              <a:rPr lang="zh-CN" altLang="en-US" sz="4000" dirty="0">
                <a:solidFill>
                  <a:srgbClr val="333399"/>
                </a:solidFill>
              </a:rPr>
              <a:t>一</a:t>
            </a:r>
            <a:r>
              <a:rPr lang="zh-CN" altLang="en-US" sz="4000" dirty="0" smtClean="0">
                <a:solidFill>
                  <a:srgbClr val="333399"/>
                </a:solidFill>
              </a:rPr>
              <a:t>）评估概念与方法</a:t>
            </a:r>
          </a:p>
        </p:txBody>
      </p:sp>
      <p:sp>
        <p:nvSpPr>
          <p:cNvPr id="57347" name="Rectangle 3"/>
          <p:cNvSpPr>
            <a:spLocks noGrp="1" noRot="1" noChangeArrowheads="1"/>
          </p:cNvSpPr>
          <p:nvPr>
            <p:ph type="body" idx="1"/>
          </p:nvPr>
        </p:nvSpPr>
        <p:spPr>
          <a:xfrm>
            <a:off x="395163" y="1269256"/>
            <a:ext cx="8569325" cy="5472112"/>
          </a:xfrm>
        </p:spPr>
        <p:txBody>
          <a:bodyPr/>
          <a:lstStyle/>
          <a:p>
            <a:pPr eaLnBrk="1" hangingPunct="1">
              <a:lnSpc>
                <a:spcPts val="3300"/>
              </a:lnSpc>
              <a:spcBef>
                <a:spcPct val="0"/>
              </a:spcBef>
              <a:spcAft>
                <a:spcPts val="1200"/>
              </a:spcAft>
              <a:buClr>
                <a:srgbClr val="C00000"/>
              </a:buClr>
              <a:buFont typeface="Wingdings" panose="05000000000000000000" pitchFamily="2" charset="2"/>
              <a:buChar char="l"/>
            </a:pPr>
            <a:r>
              <a:rPr lang="zh-CN" altLang="en-US" sz="2000" b="1" dirty="0" smtClean="0">
                <a:solidFill>
                  <a:srgbClr val="FF0000"/>
                </a:solidFill>
                <a:latin typeface="黑体" panose="02010609060101010101" pitchFamily="49" charset="-122"/>
                <a:ea typeface="黑体" panose="02010609060101010101" pitchFamily="49" charset="-122"/>
              </a:rPr>
              <a:t>评估</a:t>
            </a:r>
            <a:r>
              <a:rPr lang="zh-CN" altLang="en-US" sz="2000" b="1" dirty="0">
                <a:solidFill>
                  <a:srgbClr val="FF0000"/>
                </a:solidFill>
                <a:latin typeface="黑体" panose="02010609060101010101" pitchFamily="49" charset="-122"/>
                <a:ea typeface="黑体" panose="02010609060101010101" pitchFamily="49" charset="-122"/>
              </a:rPr>
              <a:t>指标</a:t>
            </a:r>
            <a:endParaRPr lang="en-US" altLang="zh-CN" sz="2000" b="1" dirty="0" smtClean="0">
              <a:solidFill>
                <a:srgbClr val="FF0000"/>
              </a:solidFill>
              <a:latin typeface="黑体" panose="02010609060101010101" pitchFamily="49" charset="-122"/>
              <a:ea typeface="黑体" panose="02010609060101010101" pitchFamily="49" charset="-122"/>
            </a:endParaRPr>
          </a:p>
          <a:p>
            <a:pPr marL="0" indent="0" eaLnBrk="1" hangingPunct="1">
              <a:lnSpc>
                <a:spcPct val="150000"/>
              </a:lnSpc>
              <a:spcBef>
                <a:spcPct val="0"/>
              </a:spcBef>
              <a:spcAft>
                <a:spcPts val="1200"/>
              </a:spcAft>
              <a:buClr>
                <a:srgbClr val="C00000"/>
              </a:buClr>
              <a:buNone/>
            </a:pPr>
            <a:r>
              <a:rPr lang="en-US" altLang="zh-CN" sz="2000" b="1" dirty="0" smtClean="0">
                <a:solidFill>
                  <a:srgbClr val="FF0000"/>
                </a:solidFill>
                <a:latin typeface="黑体" panose="02010609060101010101" pitchFamily="49" charset="-122"/>
                <a:ea typeface="黑体" panose="02010609060101010101" pitchFamily="49" charset="-122"/>
              </a:rPr>
              <a:t>   2011</a:t>
            </a:r>
            <a:r>
              <a:rPr lang="zh-CN" altLang="en-US" sz="2000" b="1" dirty="0" smtClean="0">
                <a:solidFill>
                  <a:srgbClr val="FF0000"/>
                </a:solidFill>
                <a:latin typeface="黑体" panose="02010609060101010101" pitchFamily="49" charset="-122"/>
                <a:ea typeface="黑体" panose="02010609060101010101" pitchFamily="49" charset="-122"/>
              </a:rPr>
              <a:t>年</a:t>
            </a:r>
            <a:endParaRPr lang="en-US" altLang="zh-CN" sz="1600" b="1" dirty="0" smtClean="0">
              <a:latin typeface="黑体" panose="02010609060101010101" pitchFamily="49" charset="-122"/>
              <a:ea typeface="黑体" panose="02010609060101010101" pitchFamily="49" charset="-122"/>
            </a:endParaRPr>
          </a:p>
        </p:txBody>
      </p:sp>
      <p:sp>
        <p:nvSpPr>
          <p:cNvPr id="57348" name="Rectangle 15" descr="浅色横线"/>
          <p:cNvSpPr>
            <a:spLocks noChangeArrowheads="1"/>
          </p:cNvSpPr>
          <p:nvPr/>
        </p:nvSpPr>
        <p:spPr bwMode="auto">
          <a:xfrm flipV="1">
            <a:off x="571500" y="928688"/>
            <a:ext cx="7929563" cy="117475"/>
          </a:xfrm>
          <a:prstGeom prst="rect">
            <a:avLst/>
          </a:prstGeom>
          <a:pattFill prst="ltHorz">
            <a:fgClr>
              <a:schemeClr val="bg1"/>
            </a:fgClr>
            <a:bgClr>
              <a:srgbClr val="8C2532"/>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800">
                <a:solidFill>
                  <a:schemeClr val="tx2"/>
                </a:solidFill>
                <a:latin typeface="宋体" panose="02010600030101010101" pitchFamily="2" charset="-122"/>
                <a:ea typeface="宋体" panose="02010600030101010101" pitchFamily="2" charset="-122"/>
              </a:defRPr>
            </a:lvl1pPr>
            <a:lvl2pPr marL="742950" indent="-285750" eaLnBrk="0" hangingPunct="0">
              <a:defRPr kumimoji="1" sz="2800">
                <a:solidFill>
                  <a:schemeClr val="tx2"/>
                </a:solidFill>
                <a:latin typeface="宋体" panose="02010600030101010101" pitchFamily="2" charset="-122"/>
                <a:ea typeface="宋体" panose="02010600030101010101" pitchFamily="2" charset="-122"/>
              </a:defRPr>
            </a:lvl2pPr>
            <a:lvl3pPr marL="1143000" indent="-228600" eaLnBrk="0" hangingPunct="0">
              <a:defRPr kumimoji="1" sz="2800">
                <a:solidFill>
                  <a:schemeClr val="tx2"/>
                </a:solidFill>
                <a:latin typeface="宋体" panose="02010600030101010101" pitchFamily="2" charset="-122"/>
                <a:ea typeface="宋体" panose="02010600030101010101" pitchFamily="2" charset="-122"/>
              </a:defRPr>
            </a:lvl3pPr>
            <a:lvl4pPr marL="1600200" indent="-228600" eaLnBrk="0" hangingPunct="0">
              <a:defRPr kumimoji="1" sz="2800">
                <a:solidFill>
                  <a:schemeClr val="tx2"/>
                </a:solidFill>
                <a:latin typeface="宋体" panose="02010600030101010101" pitchFamily="2" charset="-122"/>
                <a:ea typeface="宋体" panose="02010600030101010101" pitchFamily="2" charset="-122"/>
              </a:defRPr>
            </a:lvl4pPr>
            <a:lvl5pPr marL="2057400" indent="-228600" eaLnBrk="0" hangingPunct="0">
              <a:defRPr kumimoji="1" sz="2800">
                <a:solidFill>
                  <a:schemeClr val="tx2"/>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kumimoji="1" sz="2800">
                <a:solidFill>
                  <a:schemeClr val="tx2"/>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kumimoji="1" sz="2800">
                <a:solidFill>
                  <a:schemeClr val="tx2"/>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kumimoji="1" sz="2800">
                <a:solidFill>
                  <a:schemeClr val="tx2"/>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kumimoji="1" sz="2800">
                <a:solidFill>
                  <a:schemeClr val="tx2"/>
                </a:solidFill>
                <a:latin typeface="宋体" panose="02010600030101010101" pitchFamily="2" charset="-122"/>
                <a:ea typeface="宋体" panose="02010600030101010101" pitchFamily="2" charset="-122"/>
              </a:defRPr>
            </a:lvl9pPr>
          </a:lstStyle>
          <a:p>
            <a:pPr eaLnBrk="1" hangingPunct="1"/>
            <a:endParaRPr lang="zh-CN" altLang="en-US"/>
          </a:p>
        </p:txBody>
      </p:sp>
      <p:graphicFrame>
        <p:nvGraphicFramePr>
          <p:cNvPr id="3" name="表格 2"/>
          <p:cNvGraphicFramePr>
            <a:graphicFrameLocks noGrp="1"/>
          </p:cNvGraphicFramePr>
          <p:nvPr>
            <p:extLst>
              <p:ext uri="{D42A27DB-BD31-4B8C-83A1-F6EECF244321}">
                <p14:modId xmlns:p14="http://schemas.microsoft.com/office/powerpoint/2010/main" val="3359419704"/>
              </p:ext>
            </p:extLst>
          </p:nvPr>
        </p:nvGraphicFramePr>
        <p:xfrm>
          <a:off x="2987824" y="1218106"/>
          <a:ext cx="5112568" cy="5474381"/>
        </p:xfrm>
        <a:graphic>
          <a:graphicData uri="http://schemas.openxmlformats.org/drawingml/2006/table">
            <a:tbl>
              <a:tblPr firstRow="1" firstCol="1" bandRow="1">
                <a:tableStyleId>{5C22544A-7EE6-4342-B048-85BDC9FD1C3A}</a:tableStyleId>
              </a:tblPr>
              <a:tblGrid>
                <a:gridCol w="720080"/>
                <a:gridCol w="625619"/>
                <a:gridCol w="3766869"/>
              </a:tblGrid>
              <a:tr h="338686">
                <a:tc>
                  <a:txBody>
                    <a:bodyPr/>
                    <a:lstStyle/>
                    <a:p>
                      <a:pPr algn="ctr">
                        <a:spcAft>
                          <a:spcPts val="0"/>
                        </a:spcAft>
                      </a:pPr>
                      <a:r>
                        <a:rPr lang="zh-CN" sz="1200" kern="100" dirty="0">
                          <a:effectLst/>
                          <a:latin typeface="Times New Roman" panose="02020603050405020304" pitchFamily="18" charset="0"/>
                          <a:ea typeface="微软雅黑" panose="020B0503020204020204" pitchFamily="34" charset="-122"/>
                          <a:cs typeface="Times New Roman" panose="02020603050405020304" pitchFamily="18" charset="0"/>
                        </a:rPr>
                        <a:t>披露内容</a:t>
                      </a:r>
                      <a:endParaRPr lang="zh-CN" sz="1400" kern="100" dirty="0">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22950" marR="22950" marT="0" marB="0" anchor="ctr"/>
                </a:tc>
                <a:tc gridSpan="2">
                  <a:txBody>
                    <a:bodyPr/>
                    <a:lstStyle/>
                    <a:p>
                      <a:pPr algn="ctr">
                        <a:spcAft>
                          <a:spcPts val="0"/>
                        </a:spcAft>
                      </a:pPr>
                      <a:r>
                        <a:rPr lang="zh-CN" sz="1200" kern="100" dirty="0">
                          <a:effectLst/>
                          <a:latin typeface="Times New Roman" panose="02020603050405020304" pitchFamily="18" charset="0"/>
                          <a:ea typeface="微软雅黑" panose="020B0503020204020204" pitchFamily="34" charset="-122"/>
                          <a:cs typeface="Times New Roman" panose="02020603050405020304" pitchFamily="18" charset="0"/>
                        </a:rPr>
                        <a:t>具体指标</a:t>
                      </a:r>
                      <a:endParaRPr lang="zh-CN" sz="1400" kern="100" dirty="0">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22950" marR="22950" marT="0" marB="0"/>
                </a:tc>
                <a:tc hMerge="1">
                  <a:txBody>
                    <a:bodyPr/>
                    <a:lstStyle/>
                    <a:p>
                      <a:endParaRPr lang="zh-CN" altLang="en-US"/>
                    </a:p>
                  </a:txBody>
                  <a:tcPr/>
                </a:tc>
              </a:tr>
              <a:tr h="321295">
                <a:tc rowSpan="4">
                  <a:txBody>
                    <a:bodyPr/>
                    <a:lstStyle/>
                    <a:p>
                      <a:pPr algn="ctr">
                        <a:spcAft>
                          <a:spcPts val="0"/>
                        </a:spcAft>
                      </a:pPr>
                      <a:r>
                        <a:rPr lang="zh-CN" sz="1200" kern="0">
                          <a:effectLst/>
                          <a:latin typeface="Times New Roman" panose="02020603050405020304" pitchFamily="18" charset="0"/>
                          <a:ea typeface="微软雅黑" panose="020B0503020204020204" pitchFamily="34" charset="-122"/>
                          <a:cs typeface="Times New Roman" panose="02020603050405020304" pitchFamily="18" charset="0"/>
                        </a:rPr>
                        <a:t>环境守法</a:t>
                      </a:r>
                      <a:endParaRPr lang="zh-CN" sz="1400" kern="100">
                        <a:effectLst/>
                        <a:latin typeface="Times New Roman" panose="02020603050405020304" pitchFamily="18" charset="0"/>
                        <a:ea typeface="微软雅黑" panose="020B0503020204020204" pitchFamily="34" charset="-122"/>
                        <a:cs typeface="Times New Roman" panose="02020603050405020304" pitchFamily="18" charset="0"/>
                      </a:endParaRPr>
                    </a:p>
                    <a:p>
                      <a:pPr algn="ctr">
                        <a:spcAft>
                          <a:spcPts val="0"/>
                        </a:spcAft>
                      </a:pPr>
                      <a:r>
                        <a:rPr lang="en-US" sz="1200" kern="0">
                          <a:effectLst/>
                          <a:latin typeface="Times New Roman" panose="02020603050405020304" pitchFamily="18" charset="0"/>
                          <a:ea typeface="微软雅黑" panose="020B0503020204020204" pitchFamily="34" charset="-122"/>
                          <a:cs typeface="Times New Roman" panose="02020603050405020304" pitchFamily="18" charset="0"/>
                        </a:rPr>
                        <a:t>(12</a:t>
                      </a:r>
                      <a:r>
                        <a:rPr lang="zh-CN" sz="1200" kern="0">
                          <a:effectLst/>
                          <a:latin typeface="Times New Roman" panose="02020603050405020304" pitchFamily="18" charset="0"/>
                          <a:ea typeface="微软雅黑" panose="020B0503020204020204" pitchFamily="34" charset="-122"/>
                          <a:cs typeface="Times New Roman" panose="02020603050405020304" pitchFamily="18" charset="0"/>
                        </a:rPr>
                        <a:t>分</a:t>
                      </a:r>
                      <a:r>
                        <a:rPr lang="en-US" sz="1200" kern="0">
                          <a:effectLst/>
                          <a:latin typeface="Times New Roman" panose="02020603050405020304" pitchFamily="18" charset="0"/>
                          <a:ea typeface="微软雅黑" panose="020B0503020204020204" pitchFamily="34" charset="-122"/>
                          <a:cs typeface="Times New Roman" panose="02020603050405020304" pitchFamily="18" charset="0"/>
                        </a:rPr>
                        <a:t>)</a:t>
                      </a:r>
                      <a:endParaRPr lang="zh-CN" sz="1400" kern="100">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22950" marR="22950" marT="0" marB="0" anchor="ctr"/>
                </a:tc>
                <a:tc>
                  <a:txBody>
                    <a:bodyPr/>
                    <a:lstStyle/>
                    <a:p>
                      <a:pPr algn="ctr">
                        <a:spcAft>
                          <a:spcPts val="0"/>
                        </a:spcAft>
                      </a:pPr>
                      <a:r>
                        <a:rPr lang="en-US" sz="1200" kern="0">
                          <a:effectLst/>
                          <a:latin typeface="Times New Roman" panose="02020603050405020304" pitchFamily="18" charset="0"/>
                          <a:ea typeface="微软雅黑" panose="020B0503020204020204" pitchFamily="34" charset="-122"/>
                          <a:cs typeface="Times New Roman" panose="02020603050405020304" pitchFamily="18" charset="0"/>
                        </a:rPr>
                        <a:t>1</a:t>
                      </a:r>
                      <a:endParaRPr lang="zh-CN" sz="1400" kern="100">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22950" marR="22950" marT="0" marB="0"/>
                </a:tc>
                <a:tc>
                  <a:txBody>
                    <a:bodyPr/>
                    <a:lstStyle/>
                    <a:p>
                      <a:pPr algn="just">
                        <a:spcAft>
                          <a:spcPts val="0"/>
                        </a:spcAft>
                      </a:pPr>
                      <a:r>
                        <a:rPr lang="zh-CN" sz="1200" kern="0">
                          <a:effectLst/>
                          <a:latin typeface="Times New Roman" panose="02020603050405020304" pitchFamily="18" charset="0"/>
                          <a:ea typeface="微软雅黑" panose="020B0503020204020204" pitchFamily="34" charset="-122"/>
                          <a:cs typeface="Times New Roman" panose="02020603050405020304" pitchFamily="18" charset="0"/>
                        </a:rPr>
                        <a:t>遵守国家环境政策、法律、规定情况（如环评和</a:t>
                      </a:r>
                      <a:r>
                        <a:rPr lang="en-US" sz="1200" kern="0">
                          <a:effectLst/>
                          <a:latin typeface="Times New Roman" panose="02020603050405020304" pitchFamily="18" charset="0"/>
                          <a:ea typeface="微软雅黑" panose="020B0503020204020204" pitchFamily="34" charset="-122"/>
                          <a:cs typeface="Times New Roman" panose="02020603050405020304" pitchFamily="18" charset="0"/>
                        </a:rPr>
                        <a:t>“</a:t>
                      </a:r>
                      <a:r>
                        <a:rPr lang="zh-CN" sz="1200" kern="0">
                          <a:effectLst/>
                          <a:latin typeface="Times New Roman" panose="02020603050405020304" pitchFamily="18" charset="0"/>
                          <a:ea typeface="微软雅黑" panose="020B0503020204020204" pitchFamily="34" charset="-122"/>
                          <a:cs typeface="Times New Roman" panose="02020603050405020304" pitchFamily="18" charset="0"/>
                        </a:rPr>
                        <a:t>三同时</a:t>
                      </a:r>
                      <a:r>
                        <a:rPr lang="en-US" sz="1200" kern="0">
                          <a:effectLst/>
                          <a:latin typeface="Times New Roman" panose="02020603050405020304" pitchFamily="18" charset="0"/>
                          <a:ea typeface="微软雅黑" panose="020B0503020204020204" pitchFamily="34" charset="-122"/>
                          <a:cs typeface="Times New Roman" panose="02020603050405020304" pitchFamily="18" charset="0"/>
                        </a:rPr>
                        <a:t>”</a:t>
                      </a:r>
                      <a:r>
                        <a:rPr lang="zh-CN" sz="1200" kern="0">
                          <a:effectLst/>
                          <a:latin typeface="Times New Roman" panose="02020603050405020304" pitchFamily="18" charset="0"/>
                          <a:ea typeface="微软雅黑" panose="020B0503020204020204" pitchFamily="34" charset="-122"/>
                          <a:cs typeface="Times New Roman" panose="02020603050405020304" pitchFamily="18" charset="0"/>
                        </a:rPr>
                        <a:t>遵守）</a:t>
                      </a:r>
                      <a:endParaRPr lang="zh-CN" sz="1400" kern="100">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22950" marR="22950" marT="0" marB="0" anchor="ctr"/>
                </a:tc>
              </a:tr>
              <a:tr h="137698">
                <a:tc vMerge="1">
                  <a:txBody>
                    <a:bodyPr/>
                    <a:lstStyle/>
                    <a:p>
                      <a:endParaRPr lang="zh-CN" altLang="en-US"/>
                    </a:p>
                  </a:txBody>
                  <a:tcPr/>
                </a:tc>
                <a:tc>
                  <a:txBody>
                    <a:bodyPr/>
                    <a:lstStyle/>
                    <a:p>
                      <a:pPr algn="ctr">
                        <a:spcAft>
                          <a:spcPts val="0"/>
                        </a:spcAft>
                      </a:pPr>
                      <a:r>
                        <a:rPr lang="en-US" sz="1200" kern="0">
                          <a:effectLst/>
                          <a:latin typeface="Times New Roman" panose="02020603050405020304" pitchFamily="18" charset="0"/>
                          <a:ea typeface="微软雅黑" panose="020B0503020204020204" pitchFamily="34" charset="-122"/>
                          <a:cs typeface="Times New Roman" panose="02020603050405020304" pitchFamily="18" charset="0"/>
                        </a:rPr>
                        <a:t>2</a:t>
                      </a:r>
                      <a:endParaRPr lang="zh-CN" sz="1400" kern="100">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22950" marR="22950" marT="0" marB="0"/>
                </a:tc>
                <a:tc>
                  <a:txBody>
                    <a:bodyPr/>
                    <a:lstStyle/>
                    <a:p>
                      <a:pPr algn="just">
                        <a:spcAft>
                          <a:spcPts val="0"/>
                        </a:spcAft>
                      </a:pPr>
                      <a:r>
                        <a:rPr lang="zh-CN" sz="1200" kern="0">
                          <a:effectLst/>
                          <a:latin typeface="Times New Roman" panose="02020603050405020304" pitchFamily="18" charset="0"/>
                          <a:ea typeface="微软雅黑" panose="020B0503020204020204" pitchFamily="34" charset="-122"/>
                          <a:cs typeface="Times New Roman" panose="02020603050405020304" pitchFamily="18" charset="0"/>
                        </a:rPr>
                        <a:t>排污费（资源税）缴纳情况</a:t>
                      </a:r>
                      <a:endParaRPr lang="zh-CN" sz="1400" kern="100">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22950" marR="22950" marT="0" marB="0" anchor="ctr"/>
                </a:tc>
              </a:tr>
              <a:tr h="183597">
                <a:tc vMerge="1">
                  <a:txBody>
                    <a:bodyPr/>
                    <a:lstStyle/>
                    <a:p>
                      <a:endParaRPr lang="zh-CN" altLang="en-US"/>
                    </a:p>
                  </a:txBody>
                  <a:tcPr/>
                </a:tc>
                <a:tc>
                  <a:txBody>
                    <a:bodyPr/>
                    <a:lstStyle/>
                    <a:p>
                      <a:pPr algn="ctr">
                        <a:spcAft>
                          <a:spcPts val="0"/>
                        </a:spcAft>
                      </a:pPr>
                      <a:r>
                        <a:rPr lang="en-US" sz="1200" kern="0">
                          <a:effectLst/>
                          <a:latin typeface="Times New Roman" panose="02020603050405020304" pitchFamily="18" charset="0"/>
                          <a:ea typeface="微软雅黑" panose="020B0503020204020204" pitchFamily="34" charset="-122"/>
                          <a:cs typeface="Times New Roman" panose="02020603050405020304" pitchFamily="18" charset="0"/>
                        </a:rPr>
                        <a:t>3</a:t>
                      </a:r>
                      <a:endParaRPr lang="zh-CN" sz="1400" kern="100">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22950" marR="22950" marT="0" marB="0"/>
                </a:tc>
                <a:tc>
                  <a:txBody>
                    <a:bodyPr/>
                    <a:lstStyle/>
                    <a:p>
                      <a:pPr algn="just">
                        <a:spcAft>
                          <a:spcPts val="0"/>
                        </a:spcAft>
                      </a:pPr>
                      <a:r>
                        <a:rPr lang="zh-CN" sz="1200" kern="0">
                          <a:effectLst/>
                          <a:latin typeface="Times New Roman" panose="02020603050405020304" pitchFamily="18" charset="0"/>
                          <a:ea typeface="微软雅黑" panose="020B0503020204020204" pitchFamily="34" charset="-122"/>
                          <a:cs typeface="Times New Roman" panose="02020603050405020304" pitchFamily="18" charset="0"/>
                        </a:rPr>
                        <a:t>企业享受环境相关的税收优惠</a:t>
                      </a:r>
                      <a:endParaRPr lang="zh-CN" sz="1400" kern="100">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22950" marR="22950" marT="0" marB="0" anchor="ctr"/>
                </a:tc>
              </a:tr>
              <a:tr h="183597">
                <a:tc vMerge="1">
                  <a:txBody>
                    <a:bodyPr/>
                    <a:lstStyle/>
                    <a:p>
                      <a:endParaRPr lang="zh-CN" altLang="en-US"/>
                    </a:p>
                  </a:txBody>
                  <a:tcPr/>
                </a:tc>
                <a:tc>
                  <a:txBody>
                    <a:bodyPr/>
                    <a:lstStyle/>
                    <a:p>
                      <a:pPr algn="ctr">
                        <a:spcAft>
                          <a:spcPts val="0"/>
                        </a:spcAft>
                      </a:pPr>
                      <a:r>
                        <a:rPr lang="en-US" sz="1200" kern="0">
                          <a:effectLst/>
                          <a:latin typeface="Times New Roman" panose="02020603050405020304" pitchFamily="18" charset="0"/>
                          <a:ea typeface="微软雅黑" panose="020B0503020204020204" pitchFamily="34" charset="-122"/>
                          <a:cs typeface="Times New Roman" panose="02020603050405020304" pitchFamily="18" charset="0"/>
                        </a:rPr>
                        <a:t>4</a:t>
                      </a:r>
                      <a:endParaRPr lang="zh-CN" sz="1400" kern="100">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22950" marR="22950" marT="0" marB="0"/>
                </a:tc>
                <a:tc>
                  <a:txBody>
                    <a:bodyPr/>
                    <a:lstStyle/>
                    <a:p>
                      <a:pPr algn="just">
                        <a:spcAft>
                          <a:spcPts val="0"/>
                        </a:spcAft>
                      </a:pPr>
                      <a:r>
                        <a:rPr lang="zh-CN" sz="1200" kern="0">
                          <a:effectLst/>
                          <a:latin typeface="Times New Roman" panose="02020603050405020304" pitchFamily="18" charset="0"/>
                          <a:ea typeface="微软雅黑" panose="020B0503020204020204" pitchFamily="34" charset="-122"/>
                          <a:cs typeface="Times New Roman" panose="02020603050405020304" pitchFamily="18" charset="0"/>
                        </a:rPr>
                        <a:t>企业获得节能减排的财政资金支持</a:t>
                      </a:r>
                      <a:endParaRPr lang="zh-CN" sz="1400" kern="100">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22950" marR="22950" marT="0" marB="0" anchor="ctr"/>
                </a:tc>
              </a:tr>
              <a:tr h="183597">
                <a:tc rowSpan="6">
                  <a:txBody>
                    <a:bodyPr/>
                    <a:lstStyle/>
                    <a:p>
                      <a:pPr algn="ctr">
                        <a:spcAft>
                          <a:spcPts val="0"/>
                        </a:spcAft>
                      </a:pPr>
                      <a:r>
                        <a:rPr lang="zh-CN" sz="1200" kern="0">
                          <a:effectLst/>
                          <a:latin typeface="Times New Roman" panose="02020603050405020304" pitchFamily="18" charset="0"/>
                          <a:ea typeface="微软雅黑" panose="020B0503020204020204" pitchFamily="34" charset="-122"/>
                          <a:cs typeface="Times New Roman" panose="02020603050405020304" pitchFamily="18" charset="0"/>
                        </a:rPr>
                        <a:t>环境管理</a:t>
                      </a:r>
                      <a:endParaRPr lang="zh-CN" sz="1400" kern="100">
                        <a:effectLst/>
                        <a:latin typeface="Times New Roman" panose="02020603050405020304" pitchFamily="18" charset="0"/>
                        <a:ea typeface="微软雅黑" panose="020B0503020204020204" pitchFamily="34" charset="-122"/>
                        <a:cs typeface="Times New Roman" panose="02020603050405020304" pitchFamily="18" charset="0"/>
                      </a:endParaRPr>
                    </a:p>
                    <a:p>
                      <a:pPr algn="ctr">
                        <a:spcAft>
                          <a:spcPts val="0"/>
                        </a:spcAft>
                      </a:pPr>
                      <a:r>
                        <a:rPr lang="zh-CN" sz="1200" kern="0">
                          <a:effectLst/>
                          <a:latin typeface="Times New Roman" panose="02020603050405020304" pitchFamily="18" charset="0"/>
                          <a:ea typeface="微软雅黑" panose="020B0503020204020204" pitchFamily="34" charset="-122"/>
                          <a:cs typeface="Times New Roman" panose="02020603050405020304" pitchFamily="18" charset="0"/>
                        </a:rPr>
                        <a:t>（</a:t>
                      </a:r>
                      <a:r>
                        <a:rPr lang="en-US" sz="1200" kern="0">
                          <a:effectLst/>
                          <a:latin typeface="Times New Roman" panose="02020603050405020304" pitchFamily="18" charset="0"/>
                          <a:ea typeface="微软雅黑" panose="020B0503020204020204" pitchFamily="34" charset="-122"/>
                          <a:cs typeface="Times New Roman" panose="02020603050405020304" pitchFamily="18" charset="0"/>
                        </a:rPr>
                        <a:t>18</a:t>
                      </a:r>
                      <a:r>
                        <a:rPr lang="zh-CN" sz="1200" kern="0">
                          <a:effectLst/>
                          <a:latin typeface="Times New Roman" panose="02020603050405020304" pitchFamily="18" charset="0"/>
                          <a:ea typeface="微软雅黑" panose="020B0503020204020204" pitchFamily="34" charset="-122"/>
                          <a:cs typeface="Times New Roman" panose="02020603050405020304" pitchFamily="18" charset="0"/>
                        </a:rPr>
                        <a:t>分）</a:t>
                      </a:r>
                      <a:endParaRPr lang="zh-CN" sz="1400" kern="100">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22950" marR="22950" marT="0" marB="0" anchor="ctr"/>
                </a:tc>
                <a:tc>
                  <a:txBody>
                    <a:bodyPr/>
                    <a:lstStyle/>
                    <a:p>
                      <a:pPr algn="ctr">
                        <a:spcAft>
                          <a:spcPts val="0"/>
                        </a:spcAft>
                      </a:pPr>
                      <a:r>
                        <a:rPr lang="en-US" sz="1200" kern="0">
                          <a:effectLst/>
                          <a:latin typeface="Times New Roman" panose="02020603050405020304" pitchFamily="18" charset="0"/>
                          <a:ea typeface="微软雅黑" panose="020B0503020204020204" pitchFamily="34" charset="-122"/>
                          <a:cs typeface="Times New Roman" panose="02020603050405020304" pitchFamily="18" charset="0"/>
                        </a:rPr>
                        <a:t>5</a:t>
                      </a:r>
                      <a:endParaRPr lang="zh-CN" sz="1400" kern="100">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22950" marR="22950" marT="0" marB="0"/>
                </a:tc>
                <a:tc>
                  <a:txBody>
                    <a:bodyPr/>
                    <a:lstStyle/>
                    <a:p>
                      <a:pPr algn="just">
                        <a:spcAft>
                          <a:spcPts val="0"/>
                        </a:spcAft>
                      </a:pPr>
                      <a:r>
                        <a:rPr lang="zh-CN" sz="1200" kern="0">
                          <a:effectLst/>
                          <a:latin typeface="Times New Roman" panose="02020603050405020304" pitchFamily="18" charset="0"/>
                          <a:ea typeface="微软雅黑" panose="020B0503020204020204" pitchFamily="34" charset="-122"/>
                          <a:cs typeface="Times New Roman" panose="02020603050405020304" pitchFamily="18" charset="0"/>
                        </a:rPr>
                        <a:t>通过</a:t>
                      </a:r>
                      <a:r>
                        <a:rPr lang="en-US" sz="1200" kern="0">
                          <a:effectLst/>
                          <a:latin typeface="Times New Roman" panose="02020603050405020304" pitchFamily="18" charset="0"/>
                          <a:ea typeface="微软雅黑" panose="020B0503020204020204" pitchFamily="34" charset="-122"/>
                          <a:cs typeface="Times New Roman" panose="02020603050405020304" pitchFamily="18" charset="0"/>
                        </a:rPr>
                        <a:t>ISO14000</a:t>
                      </a:r>
                      <a:r>
                        <a:rPr lang="zh-CN" sz="1200" kern="0">
                          <a:effectLst/>
                          <a:latin typeface="Times New Roman" panose="02020603050405020304" pitchFamily="18" charset="0"/>
                          <a:ea typeface="微软雅黑" panose="020B0503020204020204" pitchFamily="34" charset="-122"/>
                          <a:cs typeface="Times New Roman" panose="02020603050405020304" pitchFamily="18" charset="0"/>
                        </a:rPr>
                        <a:t>环境管理体系认证</a:t>
                      </a:r>
                      <a:endParaRPr lang="zh-CN" sz="1400" kern="100">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22950" marR="22950" marT="0" marB="0" anchor="ctr"/>
                </a:tc>
              </a:tr>
              <a:tr h="183597">
                <a:tc vMerge="1">
                  <a:txBody>
                    <a:bodyPr/>
                    <a:lstStyle/>
                    <a:p>
                      <a:endParaRPr lang="zh-CN" altLang="en-US"/>
                    </a:p>
                  </a:txBody>
                  <a:tcPr/>
                </a:tc>
                <a:tc>
                  <a:txBody>
                    <a:bodyPr/>
                    <a:lstStyle/>
                    <a:p>
                      <a:pPr algn="ctr">
                        <a:spcAft>
                          <a:spcPts val="0"/>
                        </a:spcAft>
                      </a:pPr>
                      <a:r>
                        <a:rPr lang="en-US" sz="1200" kern="0">
                          <a:effectLst/>
                          <a:latin typeface="Times New Roman" panose="02020603050405020304" pitchFamily="18" charset="0"/>
                          <a:ea typeface="微软雅黑" panose="020B0503020204020204" pitchFamily="34" charset="-122"/>
                          <a:cs typeface="Times New Roman" panose="02020603050405020304" pitchFamily="18" charset="0"/>
                        </a:rPr>
                        <a:t>6</a:t>
                      </a:r>
                      <a:endParaRPr lang="zh-CN" sz="1400" kern="100">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22950" marR="22950" marT="0" marB="0"/>
                </a:tc>
                <a:tc>
                  <a:txBody>
                    <a:bodyPr/>
                    <a:lstStyle/>
                    <a:p>
                      <a:pPr algn="just">
                        <a:spcAft>
                          <a:spcPts val="0"/>
                        </a:spcAft>
                      </a:pPr>
                      <a:r>
                        <a:rPr lang="zh-CN" sz="1200" kern="0">
                          <a:effectLst/>
                          <a:latin typeface="Times New Roman" panose="02020603050405020304" pitchFamily="18" charset="0"/>
                          <a:ea typeface="微软雅黑" panose="020B0503020204020204" pitchFamily="34" charset="-122"/>
                          <a:cs typeface="Times New Roman" panose="02020603050405020304" pitchFamily="18" charset="0"/>
                        </a:rPr>
                        <a:t>企业建立有完整的环境管理制度</a:t>
                      </a:r>
                      <a:endParaRPr lang="zh-CN" sz="1400" kern="100">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22950" marR="22950" marT="0" marB="0" anchor="ctr"/>
                </a:tc>
              </a:tr>
              <a:tr h="229496">
                <a:tc vMerge="1">
                  <a:txBody>
                    <a:bodyPr/>
                    <a:lstStyle/>
                    <a:p>
                      <a:endParaRPr lang="zh-CN" altLang="en-US"/>
                    </a:p>
                  </a:txBody>
                  <a:tcPr/>
                </a:tc>
                <a:tc>
                  <a:txBody>
                    <a:bodyPr/>
                    <a:lstStyle/>
                    <a:p>
                      <a:pPr algn="ctr">
                        <a:spcAft>
                          <a:spcPts val="0"/>
                        </a:spcAft>
                      </a:pPr>
                      <a:r>
                        <a:rPr lang="en-US" sz="1200" kern="0">
                          <a:effectLst/>
                          <a:latin typeface="Times New Roman" panose="02020603050405020304" pitchFamily="18" charset="0"/>
                          <a:ea typeface="微软雅黑" panose="020B0503020204020204" pitchFamily="34" charset="-122"/>
                          <a:cs typeface="Times New Roman" panose="02020603050405020304" pitchFamily="18" charset="0"/>
                        </a:rPr>
                        <a:t>7</a:t>
                      </a:r>
                      <a:endParaRPr lang="zh-CN" sz="1400" kern="100">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22950" marR="22950" marT="0" marB="0"/>
                </a:tc>
                <a:tc>
                  <a:txBody>
                    <a:bodyPr/>
                    <a:lstStyle/>
                    <a:p>
                      <a:pPr algn="just">
                        <a:spcAft>
                          <a:spcPts val="0"/>
                        </a:spcAft>
                      </a:pPr>
                      <a:r>
                        <a:rPr lang="zh-CN" sz="1200" kern="0">
                          <a:effectLst/>
                          <a:latin typeface="Times New Roman" panose="02020603050405020304" pitchFamily="18" charset="0"/>
                          <a:ea typeface="微软雅黑" panose="020B0503020204020204" pitchFamily="34" charset="-122"/>
                          <a:cs typeface="Times New Roman" panose="02020603050405020304" pitchFamily="18" charset="0"/>
                        </a:rPr>
                        <a:t>有完善的环境管理计划或环境管理机构</a:t>
                      </a:r>
                      <a:endParaRPr lang="zh-CN" sz="1400" kern="100">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22950" marR="22950" marT="0" marB="0" anchor="ctr"/>
                </a:tc>
              </a:tr>
              <a:tr h="229496">
                <a:tc vMerge="1">
                  <a:txBody>
                    <a:bodyPr/>
                    <a:lstStyle/>
                    <a:p>
                      <a:endParaRPr lang="zh-CN" altLang="en-US"/>
                    </a:p>
                  </a:txBody>
                  <a:tcPr/>
                </a:tc>
                <a:tc>
                  <a:txBody>
                    <a:bodyPr/>
                    <a:lstStyle/>
                    <a:p>
                      <a:pPr algn="ctr">
                        <a:spcAft>
                          <a:spcPts val="0"/>
                        </a:spcAft>
                      </a:pPr>
                      <a:r>
                        <a:rPr lang="en-US" sz="1200" kern="0">
                          <a:effectLst/>
                          <a:latin typeface="Times New Roman" panose="02020603050405020304" pitchFamily="18" charset="0"/>
                          <a:ea typeface="微软雅黑" panose="020B0503020204020204" pitchFamily="34" charset="-122"/>
                          <a:cs typeface="Times New Roman" panose="02020603050405020304" pitchFamily="18" charset="0"/>
                        </a:rPr>
                        <a:t>8</a:t>
                      </a:r>
                      <a:endParaRPr lang="zh-CN" sz="1400" kern="100">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22950" marR="22950" marT="0" marB="0"/>
                </a:tc>
                <a:tc>
                  <a:txBody>
                    <a:bodyPr/>
                    <a:lstStyle/>
                    <a:p>
                      <a:pPr algn="just">
                        <a:spcAft>
                          <a:spcPts val="0"/>
                        </a:spcAft>
                      </a:pPr>
                      <a:r>
                        <a:rPr lang="zh-CN" sz="1200" kern="0">
                          <a:effectLst/>
                          <a:latin typeface="Times New Roman" panose="02020603050405020304" pitchFamily="18" charset="0"/>
                          <a:ea typeface="微软雅黑" panose="020B0503020204020204" pitchFamily="34" charset="-122"/>
                          <a:cs typeface="Times New Roman" panose="02020603050405020304" pitchFamily="18" charset="0"/>
                        </a:rPr>
                        <a:t>阐明产品生产、运输或使用过程的环境影响</a:t>
                      </a:r>
                      <a:endParaRPr lang="zh-CN" sz="1400" kern="100">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22950" marR="22950" marT="0" marB="0" anchor="ctr"/>
                </a:tc>
              </a:tr>
              <a:tr h="183597">
                <a:tc vMerge="1">
                  <a:txBody>
                    <a:bodyPr/>
                    <a:lstStyle/>
                    <a:p>
                      <a:endParaRPr lang="zh-CN" altLang="en-US"/>
                    </a:p>
                  </a:txBody>
                  <a:tcPr/>
                </a:tc>
                <a:tc>
                  <a:txBody>
                    <a:bodyPr/>
                    <a:lstStyle/>
                    <a:p>
                      <a:pPr algn="ctr">
                        <a:spcAft>
                          <a:spcPts val="0"/>
                        </a:spcAft>
                      </a:pPr>
                      <a:r>
                        <a:rPr lang="en-US" sz="1200" kern="0">
                          <a:effectLst/>
                          <a:latin typeface="Times New Roman" panose="02020603050405020304" pitchFamily="18" charset="0"/>
                          <a:ea typeface="微软雅黑" panose="020B0503020204020204" pitchFamily="34" charset="-122"/>
                          <a:cs typeface="Times New Roman" panose="02020603050405020304" pitchFamily="18" charset="0"/>
                        </a:rPr>
                        <a:t>9</a:t>
                      </a:r>
                      <a:endParaRPr lang="zh-CN" sz="1400" kern="100">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22950" marR="22950" marT="0" marB="0"/>
                </a:tc>
                <a:tc>
                  <a:txBody>
                    <a:bodyPr/>
                    <a:lstStyle/>
                    <a:p>
                      <a:pPr algn="just">
                        <a:spcAft>
                          <a:spcPts val="0"/>
                        </a:spcAft>
                      </a:pPr>
                      <a:r>
                        <a:rPr lang="zh-CN" sz="1200" kern="0">
                          <a:effectLst/>
                          <a:latin typeface="Times New Roman" panose="02020603050405020304" pitchFamily="18" charset="0"/>
                          <a:ea typeface="微软雅黑" panose="020B0503020204020204" pitchFamily="34" charset="-122"/>
                          <a:cs typeface="Times New Roman" panose="02020603050405020304" pitchFamily="18" charset="0"/>
                        </a:rPr>
                        <a:t>介绍环境领域获得的收益（</a:t>
                      </a:r>
                      <a:r>
                        <a:rPr lang="en-US" sz="1200" kern="0">
                          <a:effectLst/>
                          <a:latin typeface="Times New Roman" panose="02020603050405020304" pitchFamily="18" charset="0"/>
                          <a:ea typeface="微软雅黑" panose="020B0503020204020204" pitchFamily="34" charset="-122"/>
                          <a:cs typeface="Times New Roman" panose="02020603050405020304" pitchFamily="18" charset="0"/>
                        </a:rPr>
                        <a:t>CDM</a:t>
                      </a:r>
                      <a:r>
                        <a:rPr lang="zh-CN" sz="1200" kern="0">
                          <a:effectLst/>
                          <a:latin typeface="Times New Roman" panose="02020603050405020304" pitchFamily="18" charset="0"/>
                          <a:ea typeface="微软雅黑" panose="020B0503020204020204" pitchFamily="34" charset="-122"/>
                          <a:cs typeface="Times New Roman" panose="02020603050405020304" pitchFamily="18" charset="0"/>
                        </a:rPr>
                        <a:t>等）</a:t>
                      </a:r>
                      <a:endParaRPr lang="zh-CN" sz="1400" kern="100">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22950" marR="22950" marT="0" marB="0" anchor="ctr"/>
                </a:tc>
              </a:tr>
              <a:tr h="183597">
                <a:tc vMerge="1">
                  <a:txBody>
                    <a:bodyPr/>
                    <a:lstStyle/>
                    <a:p>
                      <a:endParaRPr lang="zh-CN" altLang="en-US"/>
                    </a:p>
                  </a:txBody>
                  <a:tcPr/>
                </a:tc>
                <a:tc>
                  <a:txBody>
                    <a:bodyPr/>
                    <a:lstStyle/>
                    <a:p>
                      <a:pPr algn="ctr">
                        <a:spcAft>
                          <a:spcPts val="0"/>
                        </a:spcAft>
                      </a:pPr>
                      <a:r>
                        <a:rPr lang="en-US" sz="1200" kern="0">
                          <a:effectLst/>
                          <a:latin typeface="Times New Roman" panose="02020603050405020304" pitchFamily="18" charset="0"/>
                          <a:ea typeface="微软雅黑" panose="020B0503020204020204" pitchFamily="34" charset="-122"/>
                          <a:cs typeface="Times New Roman" panose="02020603050405020304" pitchFamily="18" charset="0"/>
                        </a:rPr>
                        <a:t>10</a:t>
                      </a:r>
                      <a:endParaRPr lang="zh-CN" sz="1400" kern="100">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22950" marR="22950" marT="0" marB="0"/>
                </a:tc>
                <a:tc>
                  <a:txBody>
                    <a:bodyPr/>
                    <a:lstStyle/>
                    <a:p>
                      <a:pPr algn="just">
                        <a:spcAft>
                          <a:spcPts val="0"/>
                        </a:spcAft>
                      </a:pPr>
                      <a:r>
                        <a:rPr lang="zh-CN" sz="1200" kern="0">
                          <a:effectLst/>
                          <a:latin typeface="Times New Roman" panose="02020603050405020304" pitchFamily="18" charset="0"/>
                          <a:ea typeface="微软雅黑" panose="020B0503020204020204" pitchFamily="34" charset="-122"/>
                          <a:cs typeface="Times New Roman" panose="02020603050405020304" pitchFamily="18" charset="0"/>
                        </a:rPr>
                        <a:t>有环境治理等环境工程支出费用记录</a:t>
                      </a:r>
                      <a:endParaRPr lang="zh-CN" sz="1400" kern="100">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22950" marR="22950" marT="0" marB="0" anchor="ctr"/>
                </a:tc>
              </a:tr>
              <a:tr h="91799">
                <a:tc rowSpan="8">
                  <a:txBody>
                    <a:bodyPr/>
                    <a:lstStyle/>
                    <a:p>
                      <a:pPr algn="ctr">
                        <a:spcAft>
                          <a:spcPts val="0"/>
                        </a:spcAft>
                      </a:pPr>
                      <a:r>
                        <a:rPr lang="zh-CN" sz="1200" kern="0">
                          <a:effectLst/>
                          <a:latin typeface="Times New Roman" panose="02020603050405020304" pitchFamily="18" charset="0"/>
                          <a:ea typeface="微软雅黑" panose="020B0503020204020204" pitchFamily="34" charset="-122"/>
                          <a:cs typeface="Times New Roman" panose="02020603050405020304" pitchFamily="18" charset="0"/>
                        </a:rPr>
                        <a:t>节能减排</a:t>
                      </a:r>
                      <a:endParaRPr lang="zh-CN" sz="1400" kern="100">
                        <a:effectLst/>
                        <a:latin typeface="Times New Roman" panose="02020603050405020304" pitchFamily="18" charset="0"/>
                        <a:ea typeface="微软雅黑" panose="020B0503020204020204" pitchFamily="34" charset="-122"/>
                        <a:cs typeface="Times New Roman" panose="02020603050405020304" pitchFamily="18" charset="0"/>
                      </a:endParaRPr>
                    </a:p>
                    <a:p>
                      <a:pPr algn="ctr">
                        <a:spcAft>
                          <a:spcPts val="0"/>
                        </a:spcAft>
                      </a:pPr>
                      <a:r>
                        <a:rPr lang="zh-CN" sz="1200" kern="0">
                          <a:effectLst/>
                          <a:latin typeface="Times New Roman" panose="02020603050405020304" pitchFamily="18" charset="0"/>
                          <a:ea typeface="微软雅黑" panose="020B0503020204020204" pitchFamily="34" charset="-122"/>
                          <a:cs typeface="Times New Roman" panose="02020603050405020304" pitchFamily="18" charset="0"/>
                        </a:rPr>
                        <a:t>（</a:t>
                      </a:r>
                      <a:r>
                        <a:rPr lang="en-US" sz="1200" kern="0">
                          <a:effectLst/>
                          <a:latin typeface="Times New Roman" panose="02020603050405020304" pitchFamily="18" charset="0"/>
                          <a:ea typeface="微软雅黑" panose="020B0503020204020204" pitchFamily="34" charset="-122"/>
                          <a:cs typeface="Times New Roman" panose="02020603050405020304" pitchFamily="18" charset="0"/>
                        </a:rPr>
                        <a:t>24</a:t>
                      </a:r>
                      <a:r>
                        <a:rPr lang="zh-CN" sz="1200" kern="0">
                          <a:effectLst/>
                          <a:latin typeface="Times New Roman" panose="02020603050405020304" pitchFamily="18" charset="0"/>
                          <a:ea typeface="微软雅黑" panose="020B0503020204020204" pitchFamily="34" charset="-122"/>
                          <a:cs typeface="Times New Roman" panose="02020603050405020304" pitchFamily="18" charset="0"/>
                        </a:rPr>
                        <a:t>）分</a:t>
                      </a:r>
                      <a:endParaRPr lang="zh-CN" sz="1400" kern="100">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22950" marR="22950" marT="0" marB="0" anchor="ctr"/>
                </a:tc>
                <a:tc>
                  <a:txBody>
                    <a:bodyPr/>
                    <a:lstStyle/>
                    <a:p>
                      <a:pPr algn="ctr">
                        <a:spcAft>
                          <a:spcPts val="0"/>
                        </a:spcAft>
                      </a:pPr>
                      <a:r>
                        <a:rPr lang="en-US" sz="1200" kern="0">
                          <a:effectLst/>
                          <a:latin typeface="Times New Roman" panose="02020603050405020304" pitchFamily="18" charset="0"/>
                          <a:ea typeface="微软雅黑" panose="020B0503020204020204" pitchFamily="34" charset="-122"/>
                          <a:cs typeface="Times New Roman" panose="02020603050405020304" pitchFamily="18" charset="0"/>
                        </a:rPr>
                        <a:t>11</a:t>
                      </a:r>
                      <a:endParaRPr lang="zh-CN" sz="1400" kern="100">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22950" marR="22950" marT="0" marB="0"/>
                </a:tc>
                <a:tc>
                  <a:txBody>
                    <a:bodyPr/>
                    <a:lstStyle/>
                    <a:p>
                      <a:pPr algn="just">
                        <a:spcAft>
                          <a:spcPts val="0"/>
                        </a:spcAft>
                      </a:pPr>
                      <a:r>
                        <a:rPr lang="zh-CN" sz="1200" kern="0">
                          <a:effectLst/>
                          <a:latin typeface="Times New Roman" panose="02020603050405020304" pitchFamily="18" charset="0"/>
                          <a:ea typeface="微软雅黑" panose="020B0503020204020204" pitchFamily="34" charset="-122"/>
                          <a:cs typeface="Times New Roman" panose="02020603050405020304" pitchFamily="18" charset="0"/>
                        </a:rPr>
                        <a:t>有明确的节能目标</a:t>
                      </a:r>
                      <a:endParaRPr lang="zh-CN" sz="1400" kern="100">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22950" marR="22950" marT="0" marB="0" anchor="ctr"/>
                </a:tc>
              </a:tr>
              <a:tr h="183597">
                <a:tc vMerge="1">
                  <a:txBody>
                    <a:bodyPr/>
                    <a:lstStyle/>
                    <a:p>
                      <a:endParaRPr lang="zh-CN" altLang="en-US"/>
                    </a:p>
                  </a:txBody>
                  <a:tcPr/>
                </a:tc>
                <a:tc>
                  <a:txBody>
                    <a:bodyPr/>
                    <a:lstStyle/>
                    <a:p>
                      <a:pPr algn="ctr">
                        <a:spcAft>
                          <a:spcPts val="0"/>
                        </a:spcAft>
                      </a:pPr>
                      <a:r>
                        <a:rPr lang="en-US" sz="1200" kern="0">
                          <a:effectLst/>
                          <a:latin typeface="Times New Roman" panose="02020603050405020304" pitchFamily="18" charset="0"/>
                          <a:ea typeface="微软雅黑" panose="020B0503020204020204" pitchFamily="34" charset="-122"/>
                          <a:cs typeface="Times New Roman" panose="02020603050405020304" pitchFamily="18" charset="0"/>
                        </a:rPr>
                        <a:t>12</a:t>
                      </a:r>
                      <a:endParaRPr lang="zh-CN" sz="1400" kern="100">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22950" marR="22950" marT="0" marB="0"/>
                </a:tc>
                <a:tc>
                  <a:txBody>
                    <a:bodyPr/>
                    <a:lstStyle/>
                    <a:p>
                      <a:pPr algn="just">
                        <a:spcAft>
                          <a:spcPts val="0"/>
                        </a:spcAft>
                      </a:pPr>
                      <a:r>
                        <a:rPr lang="zh-CN" sz="1200" kern="0">
                          <a:effectLst/>
                          <a:latin typeface="Times New Roman" panose="02020603050405020304" pitchFamily="18" charset="0"/>
                          <a:ea typeface="微软雅黑" panose="020B0503020204020204" pitchFamily="34" charset="-122"/>
                          <a:cs typeface="Times New Roman" panose="02020603050405020304" pitchFamily="18" charset="0"/>
                        </a:rPr>
                        <a:t>披露使用相关节能工程或技术、工艺</a:t>
                      </a:r>
                      <a:endParaRPr lang="zh-CN" sz="1400" kern="100">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22950" marR="22950" marT="0" marB="0" anchor="ctr"/>
                </a:tc>
              </a:tr>
              <a:tr h="229496">
                <a:tc vMerge="1">
                  <a:txBody>
                    <a:bodyPr/>
                    <a:lstStyle/>
                    <a:p>
                      <a:endParaRPr lang="zh-CN" altLang="en-US"/>
                    </a:p>
                  </a:txBody>
                  <a:tcPr/>
                </a:tc>
                <a:tc>
                  <a:txBody>
                    <a:bodyPr/>
                    <a:lstStyle/>
                    <a:p>
                      <a:pPr algn="ctr">
                        <a:spcAft>
                          <a:spcPts val="0"/>
                        </a:spcAft>
                      </a:pPr>
                      <a:r>
                        <a:rPr lang="en-US" sz="1200" kern="0">
                          <a:effectLst/>
                          <a:latin typeface="Times New Roman" panose="02020603050405020304" pitchFamily="18" charset="0"/>
                          <a:ea typeface="微软雅黑" panose="020B0503020204020204" pitchFamily="34" charset="-122"/>
                          <a:cs typeface="Times New Roman" panose="02020603050405020304" pitchFamily="18" charset="0"/>
                        </a:rPr>
                        <a:t>13</a:t>
                      </a:r>
                      <a:endParaRPr lang="zh-CN" sz="1400" kern="100">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22950" marR="22950" marT="0" marB="0"/>
                </a:tc>
                <a:tc>
                  <a:txBody>
                    <a:bodyPr/>
                    <a:lstStyle/>
                    <a:p>
                      <a:pPr algn="just">
                        <a:spcAft>
                          <a:spcPts val="0"/>
                        </a:spcAft>
                      </a:pPr>
                      <a:r>
                        <a:rPr lang="zh-CN" sz="1200" kern="0">
                          <a:effectLst/>
                          <a:latin typeface="Times New Roman" panose="02020603050405020304" pitchFamily="18" charset="0"/>
                          <a:ea typeface="微软雅黑" panose="020B0503020204020204" pitchFamily="34" charset="-122"/>
                          <a:cs typeface="Times New Roman" panose="02020603050405020304" pitchFamily="18" charset="0"/>
                        </a:rPr>
                        <a:t>有详细的节能成果阐述或数据（能耗系数）</a:t>
                      </a:r>
                      <a:endParaRPr lang="zh-CN" sz="1400" kern="100">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22950" marR="22950" marT="0" marB="0" anchor="ctr"/>
                </a:tc>
              </a:tr>
              <a:tr h="137698">
                <a:tc vMerge="1">
                  <a:txBody>
                    <a:bodyPr/>
                    <a:lstStyle/>
                    <a:p>
                      <a:endParaRPr lang="zh-CN" altLang="en-US"/>
                    </a:p>
                  </a:txBody>
                  <a:tcPr/>
                </a:tc>
                <a:tc>
                  <a:txBody>
                    <a:bodyPr/>
                    <a:lstStyle/>
                    <a:p>
                      <a:pPr algn="ctr">
                        <a:spcAft>
                          <a:spcPts val="0"/>
                        </a:spcAft>
                      </a:pPr>
                      <a:r>
                        <a:rPr lang="en-US" sz="1200" kern="0">
                          <a:effectLst/>
                          <a:latin typeface="Times New Roman" panose="02020603050405020304" pitchFamily="18" charset="0"/>
                          <a:ea typeface="微软雅黑" panose="020B0503020204020204" pitchFamily="34" charset="-122"/>
                          <a:cs typeface="Times New Roman" panose="02020603050405020304" pitchFamily="18" charset="0"/>
                        </a:rPr>
                        <a:t>14</a:t>
                      </a:r>
                      <a:endParaRPr lang="zh-CN" sz="1400" kern="100">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22950" marR="22950" marT="0" marB="0"/>
                </a:tc>
                <a:tc>
                  <a:txBody>
                    <a:bodyPr/>
                    <a:lstStyle/>
                    <a:p>
                      <a:pPr algn="just">
                        <a:spcAft>
                          <a:spcPts val="0"/>
                        </a:spcAft>
                      </a:pPr>
                      <a:r>
                        <a:rPr lang="zh-CN" sz="1200" kern="0">
                          <a:effectLst/>
                          <a:latin typeface="Times New Roman" panose="02020603050405020304" pitchFamily="18" charset="0"/>
                          <a:ea typeface="微软雅黑" panose="020B0503020204020204" pitchFamily="34" charset="-122"/>
                          <a:cs typeface="Times New Roman" panose="02020603050405020304" pitchFamily="18" charset="0"/>
                        </a:rPr>
                        <a:t>有明确的污染物减排目标</a:t>
                      </a:r>
                      <a:endParaRPr lang="zh-CN" sz="1400" kern="100">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22950" marR="22950" marT="0" marB="0" anchor="ctr"/>
                </a:tc>
              </a:tr>
              <a:tr h="183597">
                <a:tc vMerge="1">
                  <a:txBody>
                    <a:bodyPr/>
                    <a:lstStyle/>
                    <a:p>
                      <a:endParaRPr lang="zh-CN" altLang="en-US"/>
                    </a:p>
                  </a:txBody>
                  <a:tcPr/>
                </a:tc>
                <a:tc>
                  <a:txBody>
                    <a:bodyPr/>
                    <a:lstStyle/>
                    <a:p>
                      <a:pPr algn="ctr">
                        <a:spcAft>
                          <a:spcPts val="0"/>
                        </a:spcAft>
                      </a:pPr>
                      <a:r>
                        <a:rPr lang="en-US" sz="1200" kern="0">
                          <a:effectLst/>
                          <a:latin typeface="Times New Roman" panose="02020603050405020304" pitchFamily="18" charset="0"/>
                          <a:ea typeface="微软雅黑" panose="020B0503020204020204" pitchFamily="34" charset="-122"/>
                          <a:cs typeface="Times New Roman" panose="02020603050405020304" pitchFamily="18" charset="0"/>
                        </a:rPr>
                        <a:t>15</a:t>
                      </a:r>
                      <a:endParaRPr lang="zh-CN" sz="1400" kern="100">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22950" marR="22950" marT="0" marB="0"/>
                </a:tc>
                <a:tc>
                  <a:txBody>
                    <a:bodyPr/>
                    <a:lstStyle/>
                    <a:p>
                      <a:pPr algn="just">
                        <a:spcAft>
                          <a:spcPts val="0"/>
                        </a:spcAft>
                      </a:pPr>
                      <a:r>
                        <a:rPr lang="zh-CN" sz="1200" kern="0">
                          <a:effectLst/>
                          <a:latin typeface="Times New Roman" panose="02020603050405020304" pitchFamily="18" charset="0"/>
                          <a:ea typeface="微软雅黑" panose="020B0503020204020204" pitchFamily="34" charset="-122"/>
                          <a:cs typeface="Times New Roman" panose="02020603050405020304" pitchFamily="18" charset="0"/>
                        </a:rPr>
                        <a:t>披露了污染减排工程或技术、工艺</a:t>
                      </a:r>
                      <a:endParaRPr lang="zh-CN" sz="1400" kern="100">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22950" marR="22950" marT="0" marB="0" anchor="ctr"/>
                </a:tc>
              </a:tr>
              <a:tr h="183597">
                <a:tc vMerge="1">
                  <a:txBody>
                    <a:bodyPr/>
                    <a:lstStyle/>
                    <a:p>
                      <a:endParaRPr lang="zh-CN" altLang="en-US"/>
                    </a:p>
                  </a:txBody>
                  <a:tcPr/>
                </a:tc>
                <a:tc>
                  <a:txBody>
                    <a:bodyPr/>
                    <a:lstStyle/>
                    <a:p>
                      <a:pPr algn="ctr">
                        <a:spcAft>
                          <a:spcPts val="0"/>
                        </a:spcAft>
                      </a:pPr>
                      <a:r>
                        <a:rPr lang="en-US" sz="1200" kern="0">
                          <a:effectLst/>
                          <a:latin typeface="Times New Roman" panose="02020603050405020304" pitchFamily="18" charset="0"/>
                          <a:ea typeface="微软雅黑" panose="020B0503020204020204" pitchFamily="34" charset="-122"/>
                          <a:cs typeface="Times New Roman" panose="02020603050405020304" pitchFamily="18" charset="0"/>
                        </a:rPr>
                        <a:t>16</a:t>
                      </a:r>
                      <a:endParaRPr lang="zh-CN" sz="1400" kern="100">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22950" marR="22950" marT="0" marB="0"/>
                </a:tc>
                <a:tc>
                  <a:txBody>
                    <a:bodyPr/>
                    <a:lstStyle/>
                    <a:p>
                      <a:pPr algn="just">
                        <a:spcAft>
                          <a:spcPts val="0"/>
                        </a:spcAft>
                      </a:pPr>
                      <a:r>
                        <a:rPr lang="zh-CN" sz="1200" kern="0">
                          <a:effectLst/>
                          <a:latin typeface="Times New Roman" panose="02020603050405020304" pitchFamily="18" charset="0"/>
                          <a:ea typeface="微软雅黑" panose="020B0503020204020204" pitchFamily="34" charset="-122"/>
                          <a:cs typeface="Times New Roman" panose="02020603050405020304" pitchFamily="18" charset="0"/>
                        </a:rPr>
                        <a:t>有详细的污染物排放或减排结果</a:t>
                      </a:r>
                      <a:endParaRPr lang="zh-CN" sz="1400" kern="100">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22950" marR="22950" marT="0" marB="0" anchor="ctr"/>
                </a:tc>
              </a:tr>
              <a:tr h="183597">
                <a:tc vMerge="1">
                  <a:txBody>
                    <a:bodyPr/>
                    <a:lstStyle/>
                    <a:p>
                      <a:endParaRPr lang="zh-CN" altLang="en-US"/>
                    </a:p>
                  </a:txBody>
                  <a:tcPr/>
                </a:tc>
                <a:tc>
                  <a:txBody>
                    <a:bodyPr/>
                    <a:lstStyle/>
                    <a:p>
                      <a:pPr algn="ctr">
                        <a:spcAft>
                          <a:spcPts val="0"/>
                        </a:spcAft>
                      </a:pPr>
                      <a:r>
                        <a:rPr lang="en-US" sz="1200" kern="0">
                          <a:effectLst/>
                          <a:latin typeface="Times New Roman" panose="02020603050405020304" pitchFamily="18" charset="0"/>
                          <a:ea typeface="微软雅黑" panose="020B0503020204020204" pitchFamily="34" charset="-122"/>
                          <a:cs typeface="Times New Roman" panose="02020603050405020304" pitchFamily="18" charset="0"/>
                        </a:rPr>
                        <a:t>17</a:t>
                      </a:r>
                      <a:endParaRPr lang="zh-CN" sz="1400" kern="100">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22950" marR="22950" marT="0" marB="0"/>
                </a:tc>
                <a:tc>
                  <a:txBody>
                    <a:bodyPr/>
                    <a:lstStyle/>
                    <a:p>
                      <a:pPr algn="just">
                        <a:spcAft>
                          <a:spcPts val="0"/>
                        </a:spcAft>
                      </a:pPr>
                      <a:r>
                        <a:rPr lang="zh-CN" sz="1200" kern="0">
                          <a:effectLst/>
                          <a:latin typeface="Times New Roman" panose="02020603050405020304" pitchFamily="18" charset="0"/>
                          <a:ea typeface="微软雅黑" panose="020B0503020204020204" pitchFamily="34" charset="-122"/>
                          <a:cs typeface="Times New Roman" panose="02020603050405020304" pitchFamily="18" charset="0"/>
                        </a:rPr>
                        <a:t>披露有污染物治理设施并运行良好</a:t>
                      </a:r>
                      <a:endParaRPr lang="zh-CN" sz="1400" kern="100">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22950" marR="22950" marT="0" marB="0" anchor="ctr"/>
                </a:tc>
              </a:tr>
              <a:tr h="137698">
                <a:tc vMerge="1">
                  <a:txBody>
                    <a:bodyPr/>
                    <a:lstStyle/>
                    <a:p>
                      <a:endParaRPr lang="zh-CN" altLang="en-US"/>
                    </a:p>
                  </a:txBody>
                  <a:tcPr/>
                </a:tc>
                <a:tc>
                  <a:txBody>
                    <a:bodyPr/>
                    <a:lstStyle/>
                    <a:p>
                      <a:pPr algn="ctr">
                        <a:spcAft>
                          <a:spcPts val="0"/>
                        </a:spcAft>
                      </a:pPr>
                      <a:r>
                        <a:rPr lang="en-US" sz="1200" kern="0">
                          <a:effectLst/>
                          <a:latin typeface="Times New Roman" panose="02020603050405020304" pitchFamily="18" charset="0"/>
                          <a:ea typeface="微软雅黑" panose="020B0503020204020204" pitchFamily="34" charset="-122"/>
                          <a:cs typeface="Times New Roman" panose="02020603050405020304" pitchFamily="18" charset="0"/>
                        </a:rPr>
                        <a:t>18</a:t>
                      </a:r>
                      <a:endParaRPr lang="zh-CN" sz="1400" kern="100">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22950" marR="22950" marT="0" marB="0"/>
                </a:tc>
                <a:tc>
                  <a:txBody>
                    <a:bodyPr/>
                    <a:lstStyle/>
                    <a:p>
                      <a:pPr algn="just">
                        <a:spcAft>
                          <a:spcPts val="0"/>
                        </a:spcAft>
                      </a:pPr>
                      <a:r>
                        <a:rPr lang="zh-CN" sz="1200" kern="0">
                          <a:effectLst/>
                          <a:latin typeface="Times New Roman" panose="02020603050405020304" pitchFamily="18" charset="0"/>
                          <a:ea typeface="微软雅黑" panose="020B0503020204020204" pitchFamily="34" charset="-122"/>
                          <a:cs typeface="Times New Roman" panose="02020603050405020304" pitchFamily="18" charset="0"/>
                        </a:rPr>
                        <a:t>披露企业污染物达标排放</a:t>
                      </a:r>
                      <a:endParaRPr lang="zh-CN" sz="1400" kern="100">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22950" marR="22950" marT="0" marB="0" anchor="ctr"/>
                </a:tc>
              </a:tr>
              <a:tr h="137698">
                <a:tc rowSpan="4">
                  <a:txBody>
                    <a:bodyPr/>
                    <a:lstStyle/>
                    <a:p>
                      <a:pPr algn="ctr">
                        <a:spcAft>
                          <a:spcPts val="0"/>
                        </a:spcAft>
                      </a:pPr>
                      <a:r>
                        <a:rPr lang="zh-CN" sz="1200" kern="0">
                          <a:effectLst/>
                          <a:latin typeface="Times New Roman" panose="02020603050405020304" pitchFamily="18" charset="0"/>
                          <a:ea typeface="微软雅黑" panose="020B0503020204020204" pitchFamily="34" charset="-122"/>
                          <a:cs typeface="Times New Roman" panose="02020603050405020304" pitchFamily="18" charset="0"/>
                        </a:rPr>
                        <a:t>循环经济</a:t>
                      </a:r>
                      <a:endParaRPr lang="zh-CN" sz="1400" kern="100">
                        <a:effectLst/>
                        <a:latin typeface="Times New Roman" panose="02020603050405020304" pitchFamily="18" charset="0"/>
                        <a:ea typeface="微软雅黑" panose="020B0503020204020204" pitchFamily="34" charset="-122"/>
                        <a:cs typeface="Times New Roman" panose="02020603050405020304" pitchFamily="18" charset="0"/>
                      </a:endParaRPr>
                    </a:p>
                    <a:p>
                      <a:pPr algn="ctr">
                        <a:spcAft>
                          <a:spcPts val="0"/>
                        </a:spcAft>
                      </a:pPr>
                      <a:r>
                        <a:rPr lang="zh-CN" sz="1200" kern="0">
                          <a:effectLst/>
                          <a:latin typeface="Times New Roman" panose="02020603050405020304" pitchFamily="18" charset="0"/>
                          <a:ea typeface="微软雅黑" panose="020B0503020204020204" pitchFamily="34" charset="-122"/>
                          <a:cs typeface="Times New Roman" panose="02020603050405020304" pitchFamily="18" charset="0"/>
                        </a:rPr>
                        <a:t>（</a:t>
                      </a:r>
                      <a:r>
                        <a:rPr lang="en-US" sz="1200" kern="0">
                          <a:effectLst/>
                          <a:latin typeface="Times New Roman" panose="02020603050405020304" pitchFamily="18" charset="0"/>
                          <a:ea typeface="微软雅黑" panose="020B0503020204020204" pitchFamily="34" charset="-122"/>
                          <a:cs typeface="Times New Roman" panose="02020603050405020304" pitchFamily="18" charset="0"/>
                        </a:rPr>
                        <a:t>12</a:t>
                      </a:r>
                      <a:r>
                        <a:rPr lang="zh-CN" sz="1200" kern="0">
                          <a:effectLst/>
                          <a:latin typeface="Times New Roman" panose="02020603050405020304" pitchFamily="18" charset="0"/>
                          <a:ea typeface="微软雅黑" panose="020B0503020204020204" pitchFamily="34" charset="-122"/>
                          <a:cs typeface="Times New Roman" panose="02020603050405020304" pitchFamily="18" charset="0"/>
                        </a:rPr>
                        <a:t>分）</a:t>
                      </a:r>
                      <a:endParaRPr lang="zh-CN" sz="1400" kern="100">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22950" marR="22950" marT="0" marB="0" anchor="ctr"/>
                </a:tc>
                <a:tc>
                  <a:txBody>
                    <a:bodyPr/>
                    <a:lstStyle/>
                    <a:p>
                      <a:pPr algn="ctr">
                        <a:spcAft>
                          <a:spcPts val="0"/>
                        </a:spcAft>
                      </a:pPr>
                      <a:r>
                        <a:rPr lang="en-US" sz="1200" kern="0">
                          <a:effectLst/>
                          <a:latin typeface="Times New Roman" panose="02020603050405020304" pitchFamily="18" charset="0"/>
                          <a:ea typeface="微软雅黑" panose="020B0503020204020204" pitchFamily="34" charset="-122"/>
                          <a:cs typeface="Times New Roman" panose="02020603050405020304" pitchFamily="18" charset="0"/>
                        </a:rPr>
                        <a:t>19</a:t>
                      </a:r>
                      <a:endParaRPr lang="zh-CN" sz="1400" kern="100">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22950" marR="22950" marT="0" marB="0"/>
                </a:tc>
                <a:tc>
                  <a:txBody>
                    <a:bodyPr/>
                    <a:lstStyle/>
                    <a:p>
                      <a:pPr algn="just">
                        <a:spcAft>
                          <a:spcPts val="0"/>
                        </a:spcAft>
                      </a:pPr>
                      <a:r>
                        <a:rPr lang="zh-CN" sz="1200" kern="0">
                          <a:effectLst/>
                          <a:latin typeface="Times New Roman" panose="02020603050405020304" pitchFamily="18" charset="0"/>
                          <a:ea typeface="微软雅黑" panose="020B0503020204020204" pitchFamily="34" charset="-122"/>
                          <a:cs typeface="Times New Roman" panose="02020603050405020304" pitchFamily="18" charset="0"/>
                        </a:rPr>
                        <a:t>有废物再利用的工艺或体系</a:t>
                      </a:r>
                      <a:endParaRPr lang="zh-CN" sz="1400" kern="100">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22950" marR="22950" marT="0" marB="0" anchor="ctr"/>
                </a:tc>
              </a:tr>
              <a:tr h="229496">
                <a:tc vMerge="1">
                  <a:txBody>
                    <a:bodyPr/>
                    <a:lstStyle/>
                    <a:p>
                      <a:endParaRPr lang="zh-CN" altLang="en-US"/>
                    </a:p>
                  </a:txBody>
                  <a:tcPr/>
                </a:tc>
                <a:tc>
                  <a:txBody>
                    <a:bodyPr/>
                    <a:lstStyle/>
                    <a:p>
                      <a:pPr algn="ctr">
                        <a:spcAft>
                          <a:spcPts val="0"/>
                        </a:spcAft>
                      </a:pPr>
                      <a:r>
                        <a:rPr lang="en-US" sz="1200" kern="0">
                          <a:effectLst/>
                          <a:latin typeface="Times New Roman" panose="02020603050405020304" pitchFamily="18" charset="0"/>
                          <a:ea typeface="微软雅黑" panose="020B0503020204020204" pitchFamily="34" charset="-122"/>
                          <a:cs typeface="Times New Roman" panose="02020603050405020304" pitchFamily="18" charset="0"/>
                        </a:rPr>
                        <a:t>20</a:t>
                      </a:r>
                      <a:endParaRPr lang="zh-CN" sz="1400" kern="100">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22950" marR="22950" marT="0" marB="0"/>
                </a:tc>
                <a:tc>
                  <a:txBody>
                    <a:bodyPr/>
                    <a:lstStyle/>
                    <a:p>
                      <a:pPr algn="just">
                        <a:spcAft>
                          <a:spcPts val="0"/>
                        </a:spcAft>
                      </a:pPr>
                      <a:r>
                        <a:rPr lang="zh-CN" sz="1200" kern="0">
                          <a:effectLst/>
                          <a:latin typeface="Times New Roman" panose="02020603050405020304" pitchFamily="18" charset="0"/>
                          <a:ea typeface="微软雅黑" panose="020B0503020204020204" pitchFamily="34" charset="-122"/>
                          <a:cs typeface="Times New Roman" panose="02020603050405020304" pitchFamily="18" charset="0"/>
                        </a:rPr>
                        <a:t>有节水工艺或循环再利用水工艺（水耗系数）</a:t>
                      </a:r>
                      <a:endParaRPr lang="zh-CN" sz="1400" kern="100">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22950" marR="22950" marT="0" marB="0" anchor="ctr"/>
                </a:tc>
              </a:tr>
              <a:tr h="229496">
                <a:tc vMerge="1">
                  <a:txBody>
                    <a:bodyPr/>
                    <a:lstStyle/>
                    <a:p>
                      <a:endParaRPr lang="zh-CN" altLang="en-US"/>
                    </a:p>
                  </a:txBody>
                  <a:tcPr/>
                </a:tc>
                <a:tc>
                  <a:txBody>
                    <a:bodyPr/>
                    <a:lstStyle/>
                    <a:p>
                      <a:pPr algn="ctr">
                        <a:spcAft>
                          <a:spcPts val="0"/>
                        </a:spcAft>
                      </a:pPr>
                      <a:r>
                        <a:rPr lang="en-US" sz="1200" kern="0">
                          <a:effectLst/>
                          <a:latin typeface="Times New Roman" panose="02020603050405020304" pitchFamily="18" charset="0"/>
                          <a:ea typeface="微软雅黑" panose="020B0503020204020204" pitchFamily="34" charset="-122"/>
                          <a:cs typeface="Times New Roman" panose="02020603050405020304" pitchFamily="18" charset="0"/>
                        </a:rPr>
                        <a:t>21</a:t>
                      </a:r>
                      <a:endParaRPr lang="zh-CN" sz="1400" kern="100">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22950" marR="22950" marT="0" marB="0"/>
                </a:tc>
                <a:tc>
                  <a:txBody>
                    <a:bodyPr/>
                    <a:lstStyle/>
                    <a:p>
                      <a:pPr algn="just">
                        <a:spcAft>
                          <a:spcPts val="0"/>
                        </a:spcAft>
                      </a:pPr>
                      <a:r>
                        <a:rPr lang="zh-CN" sz="1200" kern="0">
                          <a:effectLst/>
                          <a:latin typeface="Times New Roman" panose="02020603050405020304" pitchFamily="18" charset="0"/>
                          <a:ea typeface="微软雅黑" panose="020B0503020204020204" pitchFamily="34" charset="-122"/>
                          <a:cs typeface="Times New Roman" panose="02020603050405020304" pitchFamily="18" charset="0"/>
                        </a:rPr>
                        <a:t>有节省物料的新建或扩改建工程、工艺</a:t>
                      </a:r>
                      <a:endParaRPr lang="zh-CN" sz="1400" kern="100">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22950" marR="22950" marT="0" marB="0" anchor="ctr"/>
                </a:tc>
              </a:tr>
              <a:tr h="229496">
                <a:tc vMerge="1">
                  <a:txBody>
                    <a:bodyPr/>
                    <a:lstStyle/>
                    <a:p>
                      <a:endParaRPr lang="zh-CN" altLang="en-US"/>
                    </a:p>
                  </a:txBody>
                  <a:tcPr/>
                </a:tc>
                <a:tc>
                  <a:txBody>
                    <a:bodyPr/>
                    <a:lstStyle/>
                    <a:p>
                      <a:pPr algn="ctr">
                        <a:spcAft>
                          <a:spcPts val="0"/>
                        </a:spcAft>
                      </a:pPr>
                      <a:r>
                        <a:rPr lang="en-US" sz="1200" kern="0">
                          <a:effectLst/>
                          <a:latin typeface="Times New Roman" panose="02020603050405020304" pitchFamily="18" charset="0"/>
                          <a:ea typeface="微软雅黑" panose="020B0503020204020204" pitchFamily="34" charset="-122"/>
                          <a:cs typeface="Times New Roman" panose="02020603050405020304" pitchFamily="18" charset="0"/>
                        </a:rPr>
                        <a:t>22</a:t>
                      </a:r>
                      <a:endParaRPr lang="zh-CN" sz="1400" kern="100">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22950" marR="22950" marT="0" marB="0"/>
                </a:tc>
                <a:tc>
                  <a:txBody>
                    <a:bodyPr/>
                    <a:lstStyle/>
                    <a:p>
                      <a:pPr algn="just">
                        <a:spcAft>
                          <a:spcPts val="0"/>
                        </a:spcAft>
                      </a:pPr>
                      <a:r>
                        <a:rPr lang="zh-CN" sz="1200" kern="0">
                          <a:effectLst/>
                          <a:latin typeface="Times New Roman" panose="02020603050405020304" pitchFamily="18" charset="0"/>
                          <a:ea typeface="微软雅黑" panose="020B0503020204020204" pitchFamily="34" charset="-122"/>
                          <a:cs typeface="Times New Roman" panose="02020603050405020304" pitchFamily="18" charset="0"/>
                        </a:rPr>
                        <a:t>大力推进循环经济和清洁生产体系建设</a:t>
                      </a:r>
                      <a:endParaRPr lang="zh-CN" sz="1400" kern="100">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22950" marR="22950" marT="0" marB="0" anchor="ctr"/>
                </a:tc>
              </a:tr>
              <a:tr h="229496">
                <a:tc rowSpan="3">
                  <a:txBody>
                    <a:bodyPr/>
                    <a:lstStyle/>
                    <a:p>
                      <a:pPr algn="ctr">
                        <a:spcAft>
                          <a:spcPts val="0"/>
                        </a:spcAft>
                      </a:pPr>
                      <a:r>
                        <a:rPr lang="zh-CN" sz="1200" kern="0">
                          <a:effectLst/>
                          <a:latin typeface="Times New Roman" panose="02020603050405020304" pitchFamily="18" charset="0"/>
                          <a:ea typeface="微软雅黑" panose="020B0503020204020204" pitchFamily="34" charset="-122"/>
                          <a:cs typeface="Times New Roman" panose="02020603050405020304" pitchFamily="18" charset="0"/>
                        </a:rPr>
                        <a:t>社会责任</a:t>
                      </a:r>
                      <a:endParaRPr lang="zh-CN" sz="1400" kern="100">
                        <a:effectLst/>
                        <a:latin typeface="Times New Roman" panose="02020603050405020304" pitchFamily="18" charset="0"/>
                        <a:ea typeface="微软雅黑" panose="020B0503020204020204" pitchFamily="34" charset="-122"/>
                        <a:cs typeface="Times New Roman" panose="02020603050405020304" pitchFamily="18" charset="0"/>
                      </a:endParaRPr>
                    </a:p>
                    <a:p>
                      <a:pPr algn="ctr">
                        <a:spcAft>
                          <a:spcPts val="0"/>
                        </a:spcAft>
                      </a:pPr>
                      <a:r>
                        <a:rPr lang="zh-CN" sz="1200" kern="0">
                          <a:effectLst/>
                          <a:latin typeface="Times New Roman" panose="02020603050405020304" pitchFamily="18" charset="0"/>
                          <a:ea typeface="微软雅黑" panose="020B0503020204020204" pitchFamily="34" charset="-122"/>
                          <a:cs typeface="Times New Roman" panose="02020603050405020304" pitchFamily="18" charset="0"/>
                        </a:rPr>
                        <a:t>（</a:t>
                      </a:r>
                      <a:r>
                        <a:rPr lang="en-US" sz="1200" kern="0">
                          <a:effectLst/>
                          <a:latin typeface="Times New Roman" panose="02020603050405020304" pitchFamily="18" charset="0"/>
                          <a:ea typeface="微软雅黑" panose="020B0503020204020204" pitchFamily="34" charset="-122"/>
                          <a:cs typeface="Times New Roman" panose="02020603050405020304" pitchFamily="18" charset="0"/>
                        </a:rPr>
                        <a:t>9</a:t>
                      </a:r>
                      <a:r>
                        <a:rPr lang="zh-CN" sz="1200" kern="0">
                          <a:effectLst/>
                          <a:latin typeface="Times New Roman" panose="02020603050405020304" pitchFamily="18" charset="0"/>
                          <a:ea typeface="微软雅黑" panose="020B0503020204020204" pitchFamily="34" charset="-122"/>
                          <a:cs typeface="Times New Roman" panose="02020603050405020304" pitchFamily="18" charset="0"/>
                        </a:rPr>
                        <a:t>分）</a:t>
                      </a:r>
                      <a:endParaRPr lang="zh-CN" sz="1400" kern="100">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22950" marR="22950" marT="0" marB="0" anchor="ctr"/>
                </a:tc>
                <a:tc>
                  <a:txBody>
                    <a:bodyPr/>
                    <a:lstStyle/>
                    <a:p>
                      <a:pPr algn="ctr">
                        <a:spcAft>
                          <a:spcPts val="0"/>
                        </a:spcAft>
                      </a:pPr>
                      <a:r>
                        <a:rPr lang="en-US" sz="1200" kern="0">
                          <a:effectLst/>
                          <a:latin typeface="Times New Roman" panose="02020603050405020304" pitchFamily="18" charset="0"/>
                          <a:ea typeface="微软雅黑" panose="020B0503020204020204" pitchFamily="34" charset="-122"/>
                          <a:cs typeface="Times New Roman" panose="02020603050405020304" pitchFamily="18" charset="0"/>
                        </a:rPr>
                        <a:t>23</a:t>
                      </a:r>
                      <a:endParaRPr lang="zh-CN" sz="1400" kern="100">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22950" marR="22950" marT="0" marB="0"/>
                </a:tc>
                <a:tc>
                  <a:txBody>
                    <a:bodyPr/>
                    <a:lstStyle/>
                    <a:p>
                      <a:pPr algn="just">
                        <a:spcAft>
                          <a:spcPts val="0"/>
                        </a:spcAft>
                      </a:pPr>
                      <a:r>
                        <a:rPr lang="zh-CN" sz="1200" kern="0">
                          <a:effectLst/>
                          <a:latin typeface="Times New Roman" panose="02020603050405020304" pitchFamily="18" charset="0"/>
                          <a:ea typeface="微软雅黑" panose="020B0503020204020204" pitchFamily="34" charset="-122"/>
                          <a:cs typeface="Times New Roman" panose="02020603050405020304" pitchFamily="18" charset="0"/>
                        </a:rPr>
                        <a:t>关注节能减排、温室气体减排和气候变化</a:t>
                      </a:r>
                      <a:endParaRPr lang="zh-CN" sz="1400" kern="100">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22950" marR="22950" marT="0" marB="0" anchor="ctr"/>
                </a:tc>
              </a:tr>
              <a:tr h="229496">
                <a:tc vMerge="1">
                  <a:txBody>
                    <a:bodyPr/>
                    <a:lstStyle/>
                    <a:p>
                      <a:endParaRPr lang="zh-CN" altLang="en-US"/>
                    </a:p>
                  </a:txBody>
                  <a:tcPr/>
                </a:tc>
                <a:tc>
                  <a:txBody>
                    <a:bodyPr/>
                    <a:lstStyle/>
                    <a:p>
                      <a:pPr algn="ctr">
                        <a:spcAft>
                          <a:spcPts val="0"/>
                        </a:spcAft>
                      </a:pPr>
                      <a:r>
                        <a:rPr lang="en-US" sz="1200" kern="0">
                          <a:effectLst/>
                          <a:latin typeface="Times New Roman" panose="02020603050405020304" pitchFamily="18" charset="0"/>
                          <a:ea typeface="微软雅黑" panose="020B0503020204020204" pitchFamily="34" charset="-122"/>
                          <a:cs typeface="Times New Roman" panose="02020603050405020304" pitchFamily="18" charset="0"/>
                        </a:rPr>
                        <a:t>24</a:t>
                      </a:r>
                      <a:endParaRPr lang="zh-CN" sz="1400" kern="100">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22950" marR="22950" marT="0" marB="0"/>
                </a:tc>
                <a:tc>
                  <a:txBody>
                    <a:bodyPr/>
                    <a:lstStyle/>
                    <a:p>
                      <a:pPr algn="just">
                        <a:spcAft>
                          <a:spcPts val="0"/>
                        </a:spcAft>
                      </a:pPr>
                      <a:r>
                        <a:rPr lang="zh-CN" sz="1200" kern="0">
                          <a:effectLst/>
                          <a:latin typeface="Times New Roman" panose="02020603050405020304" pitchFamily="18" charset="0"/>
                          <a:ea typeface="微软雅黑" panose="020B0503020204020204" pitchFamily="34" charset="-122"/>
                          <a:cs typeface="Times New Roman" panose="02020603050405020304" pitchFamily="18" charset="0"/>
                        </a:rPr>
                        <a:t>阐明可能承担的环境义务、社会责任或诉讼</a:t>
                      </a:r>
                      <a:endParaRPr lang="zh-CN" sz="1400" kern="100">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22950" marR="22950" marT="0" marB="0" anchor="ctr"/>
                </a:tc>
              </a:tr>
              <a:tr h="183597">
                <a:tc vMerge="1">
                  <a:txBody>
                    <a:bodyPr/>
                    <a:lstStyle/>
                    <a:p>
                      <a:endParaRPr lang="zh-CN" altLang="en-US"/>
                    </a:p>
                  </a:txBody>
                  <a:tcPr/>
                </a:tc>
                <a:tc>
                  <a:txBody>
                    <a:bodyPr/>
                    <a:lstStyle/>
                    <a:p>
                      <a:pPr algn="ctr">
                        <a:spcAft>
                          <a:spcPts val="0"/>
                        </a:spcAft>
                      </a:pPr>
                      <a:r>
                        <a:rPr lang="en-US" sz="1200" kern="0">
                          <a:effectLst/>
                          <a:latin typeface="Times New Roman" panose="02020603050405020304" pitchFamily="18" charset="0"/>
                          <a:ea typeface="微软雅黑" panose="020B0503020204020204" pitchFamily="34" charset="-122"/>
                          <a:cs typeface="Times New Roman" panose="02020603050405020304" pitchFamily="18" charset="0"/>
                        </a:rPr>
                        <a:t>25</a:t>
                      </a:r>
                      <a:endParaRPr lang="zh-CN" sz="1400" kern="100">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22950" marR="22950" marT="0" marB="0"/>
                </a:tc>
                <a:tc>
                  <a:txBody>
                    <a:bodyPr/>
                    <a:lstStyle/>
                    <a:p>
                      <a:pPr algn="just">
                        <a:spcAft>
                          <a:spcPts val="0"/>
                        </a:spcAft>
                      </a:pPr>
                      <a:r>
                        <a:rPr lang="zh-CN" sz="1200" kern="0" dirty="0">
                          <a:effectLst/>
                          <a:latin typeface="Times New Roman" panose="02020603050405020304" pitchFamily="18" charset="0"/>
                          <a:ea typeface="微软雅黑" panose="020B0503020204020204" pitchFamily="34" charset="-122"/>
                          <a:cs typeface="Times New Roman" panose="02020603050405020304" pitchFamily="18" charset="0"/>
                        </a:rPr>
                        <a:t>企业充分重视环境风险和应急管理</a:t>
                      </a:r>
                      <a:endParaRPr lang="zh-CN" sz="1400" kern="100" dirty="0">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22950" marR="22950" marT="0" marB="0" anchor="ctr"/>
                </a:tc>
              </a:tr>
            </a:tbl>
          </a:graphicData>
        </a:graphic>
      </p:graphicFrame>
    </p:spTree>
    <p:extLst>
      <p:ext uri="{BB962C8B-B14F-4D97-AF65-F5344CB8AC3E}">
        <p14:creationId xmlns:p14="http://schemas.microsoft.com/office/powerpoint/2010/main" val="19266886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rrowheads="1"/>
          </p:cNvSpPr>
          <p:nvPr>
            <p:ph type="title"/>
          </p:nvPr>
        </p:nvSpPr>
        <p:spPr>
          <a:xfrm>
            <a:off x="1691680" y="130175"/>
            <a:ext cx="5300390" cy="798513"/>
          </a:xfrm>
        </p:spPr>
        <p:txBody>
          <a:bodyPr/>
          <a:lstStyle/>
          <a:p>
            <a:pPr algn="ctr"/>
            <a:r>
              <a:rPr lang="zh-CN" altLang="en-US" sz="4000" dirty="0" smtClean="0">
                <a:solidFill>
                  <a:srgbClr val="333399"/>
                </a:solidFill>
              </a:rPr>
              <a:t>（</a:t>
            </a:r>
            <a:r>
              <a:rPr lang="zh-CN" altLang="en-US" sz="4000" dirty="0">
                <a:solidFill>
                  <a:srgbClr val="333399"/>
                </a:solidFill>
              </a:rPr>
              <a:t>一</a:t>
            </a:r>
            <a:r>
              <a:rPr lang="zh-CN" altLang="en-US" sz="4000" dirty="0" smtClean="0">
                <a:solidFill>
                  <a:srgbClr val="333399"/>
                </a:solidFill>
              </a:rPr>
              <a:t>）评估概念与方法</a:t>
            </a:r>
          </a:p>
        </p:txBody>
      </p:sp>
      <p:sp>
        <p:nvSpPr>
          <p:cNvPr id="57347" name="Rectangle 3"/>
          <p:cNvSpPr>
            <a:spLocks noGrp="1" noRot="1" noChangeArrowheads="1"/>
          </p:cNvSpPr>
          <p:nvPr>
            <p:ph type="body" idx="1"/>
          </p:nvPr>
        </p:nvSpPr>
        <p:spPr>
          <a:xfrm>
            <a:off x="395163" y="1052736"/>
            <a:ext cx="8569325" cy="5472112"/>
          </a:xfrm>
        </p:spPr>
        <p:txBody>
          <a:bodyPr/>
          <a:lstStyle/>
          <a:p>
            <a:pPr eaLnBrk="1" hangingPunct="1">
              <a:lnSpc>
                <a:spcPts val="3300"/>
              </a:lnSpc>
              <a:spcBef>
                <a:spcPct val="0"/>
              </a:spcBef>
              <a:spcAft>
                <a:spcPts val="1200"/>
              </a:spcAft>
              <a:buClr>
                <a:srgbClr val="C00000"/>
              </a:buClr>
              <a:buFont typeface="Wingdings" panose="05000000000000000000" pitchFamily="2" charset="2"/>
              <a:buChar char="l"/>
            </a:pPr>
            <a:r>
              <a:rPr lang="zh-CN" altLang="en-US" sz="20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评估指标打分与分级标准</a:t>
            </a:r>
            <a:endParaRPr lang="en-US" altLang="zh-CN" sz="20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a:p>
            <a:pPr marL="0" indent="0" eaLnBrk="1" hangingPunct="1">
              <a:lnSpc>
                <a:spcPct val="150000"/>
              </a:lnSpc>
              <a:spcBef>
                <a:spcPct val="0"/>
              </a:spcBef>
              <a:spcAft>
                <a:spcPts val="1200"/>
              </a:spcAft>
              <a:buClr>
                <a:srgbClr val="C00000"/>
              </a:buClr>
              <a:buNone/>
            </a:pPr>
            <a:r>
              <a:rPr lang="en-US" altLang="zh-CN" sz="2000" b="1"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2011</a:t>
            </a:r>
            <a:r>
              <a:rPr lang="zh-CN" altLang="en-US" sz="2000" b="1"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年</a:t>
            </a:r>
            <a:endParaRPr lang="en-US" altLang="zh-CN" sz="2000" b="1"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a:p>
            <a:pPr marL="0" indent="0" eaLnBrk="1" hangingPunct="1">
              <a:lnSpc>
                <a:spcPct val="150000"/>
              </a:lnSpc>
              <a:spcBef>
                <a:spcPct val="0"/>
              </a:spcBef>
              <a:spcAft>
                <a:spcPts val="1200"/>
              </a:spcAft>
              <a:buClr>
                <a:srgbClr val="C00000"/>
              </a:buClr>
              <a:buNone/>
            </a:pPr>
            <a:r>
              <a:rPr lang="en-US" altLang="zh-CN" sz="16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1600" dirty="0" smtClean="0">
                <a:latin typeface="Times New Roman" panose="02020603050405020304" pitchFamily="18" charset="0"/>
                <a:ea typeface="微软雅黑" panose="020B0503020204020204" pitchFamily="34" charset="-122"/>
                <a:cs typeface="Times New Roman" panose="02020603050405020304" pitchFamily="18" charset="0"/>
              </a:rPr>
              <a:t>按照</a:t>
            </a:r>
            <a:r>
              <a:rPr lang="zh-CN" altLang="zh-CN" sz="1600" dirty="0">
                <a:latin typeface="Times New Roman" panose="02020603050405020304" pitchFamily="18" charset="0"/>
                <a:ea typeface="微软雅黑" panose="020B0503020204020204" pitchFamily="34" charset="-122"/>
                <a:cs typeface="Times New Roman" panose="02020603050405020304" pitchFamily="18" charset="0"/>
              </a:rPr>
              <a:t>设计，每个上市公司环境信息披露绩效的得分满分为</a:t>
            </a: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100</a:t>
            </a:r>
            <a:r>
              <a:rPr lang="zh-CN" altLang="zh-CN" sz="1600" dirty="0">
                <a:latin typeface="Times New Roman" panose="02020603050405020304" pitchFamily="18" charset="0"/>
                <a:ea typeface="微软雅黑" panose="020B0503020204020204" pitchFamily="34" charset="-122"/>
                <a:cs typeface="Times New Roman" panose="02020603050405020304" pitchFamily="18" charset="0"/>
              </a:rPr>
              <a:t>分。得分为内容与形式得分之和，其中</a:t>
            </a:r>
            <a:r>
              <a:rPr lang="zh-CN" altLang="zh-CN" sz="1600" b="1" dirty="0">
                <a:latin typeface="Times New Roman" panose="02020603050405020304" pitchFamily="18" charset="0"/>
                <a:ea typeface="微软雅黑" panose="020B0503020204020204" pitchFamily="34" charset="-122"/>
                <a:cs typeface="Times New Roman" panose="02020603050405020304" pitchFamily="18" charset="0"/>
              </a:rPr>
              <a:t>披露内容</a:t>
            </a:r>
            <a:r>
              <a:rPr lang="zh-CN" altLang="zh-CN" sz="1600" dirty="0">
                <a:latin typeface="Times New Roman" panose="02020603050405020304" pitchFamily="18" charset="0"/>
                <a:ea typeface="微软雅黑" panose="020B0503020204020204" pitchFamily="34" charset="-122"/>
                <a:cs typeface="Times New Roman" panose="02020603050405020304" pitchFamily="18" charset="0"/>
              </a:rPr>
              <a:t>最高得分为</a:t>
            </a: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75</a:t>
            </a:r>
            <a:r>
              <a:rPr lang="zh-CN" altLang="zh-CN" sz="1600" dirty="0">
                <a:latin typeface="Times New Roman" panose="02020603050405020304" pitchFamily="18" charset="0"/>
                <a:ea typeface="微软雅黑" panose="020B0503020204020204" pitchFamily="34" charset="-122"/>
                <a:cs typeface="Times New Roman" panose="02020603050405020304" pitchFamily="18" charset="0"/>
              </a:rPr>
              <a:t>分，</a:t>
            </a:r>
            <a:r>
              <a:rPr lang="zh-CN" altLang="zh-CN" sz="1600" b="1" dirty="0">
                <a:latin typeface="Times New Roman" panose="02020603050405020304" pitchFamily="18" charset="0"/>
                <a:ea typeface="微软雅黑" panose="020B0503020204020204" pitchFamily="34" charset="-122"/>
                <a:cs typeface="Times New Roman" panose="02020603050405020304" pitchFamily="18" charset="0"/>
              </a:rPr>
              <a:t>披露形式</a:t>
            </a:r>
            <a:r>
              <a:rPr lang="zh-CN" altLang="zh-CN" sz="1600" dirty="0">
                <a:latin typeface="Times New Roman" panose="02020603050405020304" pitchFamily="18" charset="0"/>
                <a:ea typeface="微软雅黑" panose="020B0503020204020204" pitchFamily="34" charset="-122"/>
                <a:cs typeface="Times New Roman" panose="02020603050405020304" pitchFamily="18" charset="0"/>
              </a:rPr>
              <a:t>最高得分为</a:t>
            </a: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25</a:t>
            </a:r>
            <a:r>
              <a:rPr lang="zh-CN" altLang="zh-CN" sz="1600" dirty="0" smtClean="0">
                <a:latin typeface="Times New Roman" panose="02020603050405020304" pitchFamily="18" charset="0"/>
                <a:ea typeface="微软雅黑" panose="020B0503020204020204" pitchFamily="34" charset="-122"/>
                <a:cs typeface="Times New Roman" panose="02020603050405020304" pitchFamily="18" charset="0"/>
              </a:rPr>
              <a:t>分</a:t>
            </a:r>
            <a:endParaRPr lang="en-US" altLang="zh-CN" sz="1600" dirty="0" smtClean="0">
              <a:latin typeface="Times New Roman" panose="02020603050405020304" pitchFamily="18" charset="0"/>
              <a:ea typeface="微软雅黑" panose="020B0503020204020204" pitchFamily="34" charset="-122"/>
              <a:cs typeface="Times New Roman" panose="02020603050405020304" pitchFamily="18" charset="0"/>
            </a:endParaRPr>
          </a:p>
          <a:p>
            <a:pPr marL="0" indent="0" eaLnBrk="1" hangingPunct="1">
              <a:lnSpc>
                <a:spcPct val="150000"/>
              </a:lnSpc>
              <a:spcBef>
                <a:spcPct val="0"/>
              </a:spcBef>
              <a:spcAft>
                <a:spcPts val="1200"/>
              </a:spcAft>
              <a:buClr>
                <a:srgbClr val="C00000"/>
              </a:buClr>
              <a:buNone/>
            </a:pPr>
            <a:r>
              <a:rPr lang="zh-CN" altLang="en-US" sz="1600" dirty="0" smtClean="0">
                <a:latin typeface="Times New Roman" panose="02020603050405020304" pitchFamily="18" charset="0"/>
                <a:ea typeface="微软雅黑" panose="020B0503020204020204" pitchFamily="34" charset="-122"/>
                <a:cs typeface="Times New Roman" panose="02020603050405020304" pitchFamily="18" charset="0"/>
              </a:rPr>
              <a:t>        环境</a:t>
            </a: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rPr>
              <a:t>信息披露</a:t>
            </a:r>
            <a:r>
              <a:rPr lang="zh-CN" altLang="en-US" sz="1600" dirty="0" smtClean="0">
                <a:latin typeface="Times New Roman" panose="02020603050405020304" pitchFamily="18" charset="0"/>
                <a:ea typeface="微软雅黑" panose="020B0503020204020204" pitchFamily="34" charset="-122"/>
                <a:cs typeface="Times New Roman" panose="02020603050405020304" pitchFamily="18" charset="0"/>
              </a:rPr>
              <a:t>内容方面，</a:t>
            </a: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rPr>
              <a:t>为减少分析的复杂程度，每项指标设计为等权重，内容得分为所有指标得分之和</a:t>
            </a:r>
            <a:r>
              <a:rPr lang="zh-CN" altLang="en-US" sz="1600" dirty="0" smtClean="0">
                <a:latin typeface="Times New Roman" panose="02020603050405020304" pitchFamily="18" charset="0"/>
                <a:ea typeface="微软雅黑" panose="020B0503020204020204" pitchFamily="34" charset="-122"/>
                <a:cs typeface="Times New Roman" panose="02020603050405020304" pitchFamily="18" charset="0"/>
              </a:rPr>
              <a:t>。每</a:t>
            </a: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rPr>
              <a:t>项指标得分赋分为</a:t>
            </a: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0</a:t>
            </a: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rPr>
              <a:t>或</a:t>
            </a: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1</a:t>
            </a: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rPr>
              <a:t>或</a:t>
            </a: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3</a:t>
            </a: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rPr>
              <a:t>（且只能唯一）：</a:t>
            </a: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0</a:t>
            </a: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rPr>
              <a:t>表示该项指标在该上市公司</a:t>
            </a: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2011</a:t>
            </a: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rPr>
              <a:t>年报中没有进行披露，</a:t>
            </a: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1 </a:t>
            </a: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rPr>
              <a:t>表示该项指标仅有少量叙述或仅是定性描述，</a:t>
            </a: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3</a:t>
            </a: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rPr>
              <a:t>表示对该项指标有较详细的阐述或有定量数据</a:t>
            </a:r>
            <a:r>
              <a:rPr lang="zh-CN" altLang="en-US" sz="1600" dirty="0" smtClean="0">
                <a:latin typeface="Times New Roman" panose="02020603050405020304" pitchFamily="18" charset="0"/>
                <a:ea typeface="微软雅黑" panose="020B0503020204020204" pitchFamily="34" charset="-122"/>
                <a:cs typeface="Times New Roman" panose="02020603050405020304" pitchFamily="18" charset="0"/>
              </a:rPr>
              <a:t>叙述</a:t>
            </a:r>
            <a:endParaRPr lang="en-US" altLang="zh-CN" sz="1600" dirty="0" smtClean="0">
              <a:latin typeface="Times New Roman" panose="02020603050405020304" pitchFamily="18" charset="0"/>
              <a:ea typeface="微软雅黑" panose="020B0503020204020204" pitchFamily="34" charset="-122"/>
              <a:cs typeface="Times New Roman" panose="02020603050405020304" pitchFamily="18" charset="0"/>
            </a:endParaRPr>
          </a:p>
          <a:p>
            <a:pPr marL="0" indent="0" eaLnBrk="1" hangingPunct="1">
              <a:lnSpc>
                <a:spcPct val="150000"/>
              </a:lnSpc>
              <a:spcBef>
                <a:spcPct val="0"/>
              </a:spcBef>
              <a:spcAft>
                <a:spcPts val="1200"/>
              </a:spcAft>
              <a:buClr>
                <a:srgbClr val="C00000"/>
              </a:buClr>
              <a:buNone/>
            </a:pPr>
            <a:r>
              <a:rPr lang="zh-CN" altLang="en-US" sz="1600" dirty="0" smtClean="0">
                <a:latin typeface="Times New Roman" panose="02020603050405020304" pitchFamily="18" charset="0"/>
                <a:ea typeface="微软雅黑" panose="020B0503020204020204" pitchFamily="34" charset="-122"/>
                <a:cs typeface="Times New Roman" panose="02020603050405020304" pitchFamily="18" charset="0"/>
              </a:rPr>
              <a:t>        环境</a:t>
            </a: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rPr>
              <a:t>信息披露形式方面，上市公司是否独立披露环境信息报告（环境报告或社会责任报告）和信息披露的段落数这两项得分之和。若上市公司披露了独立的环境报告（或社会责任报告）则得</a:t>
            </a: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10</a:t>
            </a: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rPr>
              <a:t>分；若没有则得分</a:t>
            </a: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0</a:t>
            </a: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rPr>
              <a:t>分。在段落数的计分规则设计中，若年报中有一段独立的关于上市环境信息的描述，则得</a:t>
            </a: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3</a:t>
            </a: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rPr>
              <a:t>分（没有则得</a:t>
            </a: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0</a:t>
            </a: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rPr>
              <a:t>分），以此类推累加（有两段则得</a:t>
            </a: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6</a:t>
            </a: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rPr>
              <a:t>分、有三段得</a:t>
            </a: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9</a:t>
            </a: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rPr>
              <a:t>分等）；每个上市公司样本的段落数最高得分限制为</a:t>
            </a: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15</a:t>
            </a: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rPr>
              <a:t>分</a:t>
            </a:r>
            <a:endParaRPr lang="en-US" altLang="zh-CN" sz="16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57348" name="Rectangle 15" descr="浅色横线"/>
          <p:cNvSpPr>
            <a:spLocks noChangeArrowheads="1"/>
          </p:cNvSpPr>
          <p:nvPr/>
        </p:nvSpPr>
        <p:spPr bwMode="auto">
          <a:xfrm flipV="1">
            <a:off x="571500" y="928688"/>
            <a:ext cx="7929563" cy="117475"/>
          </a:xfrm>
          <a:prstGeom prst="rect">
            <a:avLst/>
          </a:prstGeom>
          <a:pattFill prst="ltHorz">
            <a:fgClr>
              <a:schemeClr val="bg1"/>
            </a:fgClr>
            <a:bgClr>
              <a:srgbClr val="8C2532"/>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800">
                <a:solidFill>
                  <a:schemeClr val="tx2"/>
                </a:solidFill>
                <a:latin typeface="宋体" panose="02010600030101010101" pitchFamily="2" charset="-122"/>
                <a:ea typeface="宋体" panose="02010600030101010101" pitchFamily="2" charset="-122"/>
              </a:defRPr>
            </a:lvl1pPr>
            <a:lvl2pPr marL="742950" indent="-285750" eaLnBrk="0" hangingPunct="0">
              <a:defRPr kumimoji="1" sz="2800">
                <a:solidFill>
                  <a:schemeClr val="tx2"/>
                </a:solidFill>
                <a:latin typeface="宋体" panose="02010600030101010101" pitchFamily="2" charset="-122"/>
                <a:ea typeface="宋体" panose="02010600030101010101" pitchFamily="2" charset="-122"/>
              </a:defRPr>
            </a:lvl2pPr>
            <a:lvl3pPr marL="1143000" indent="-228600" eaLnBrk="0" hangingPunct="0">
              <a:defRPr kumimoji="1" sz="2800">
                <a:solidFill>
                  <a:schemeClr val="tx2"/>
                </a:solidFill>
                <a:latin typeface="宋体" panose="02010600030101010101" pitchFamily="2" charset="-122"/>
                <a:ea typeface="宋体" panose="02010600030101010101" pitchFamily="2" charset="-122"/>
              </a:defRPr>
            </a:lvl3pPr>
            <a:lvl4pPr marL="1600200" indent="-228600" eaLnBrk="0" hangingPunct="0">
              <a:defRPr kumimoji="1" sz="2800">
                <a:solidFill>
                  <a:schemeClr val="tx2"/>
                </a:solidFill>
                <a:latin typeface="宋体" panose="02010600030101010101" pitchFamily="2" charset="-122"/>
                <a:ea typeface="宋体" panose="02010600030101010101" pitchFamily="2" charset="-122"/>
              </a:defRPr>
            </a:lvl4pPr>
            <a:lvl5pPr marL="2057400" indent="-228600" eaLnBrk="0" hangingPunct="0">
              <a:defRPr kumimoji="1" sz="2800">
                <a:solidFill>
                  <a:schemeClr val="tx2"/>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kumimoji="1" sz="2800">
                <a:solidFill>
                  <a:schemeClr val="tx2"/>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kumimoji="1" sz="2800">
                <a:solidFill>
                  <a:schemeClr val="tx2"/>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kumimoji="1" sz="2800">
                <a:solidFill>
                  <a:schemeClr val="tx2"/>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kumimoji="1" sz="2800">
                <a:solidFill>
                  <a:schemeClr val="tx2"/>
                </a:solidFill>
                <a:latin typeface="宋体" panose="02010600030101010101" pitchFamily="2" charset="-122"/>
                <a:ea typeface="宋体" panose="02010600030101010101" pitchFamily="2" charset="-122"/>
              </a:defRPr>
            </a:lvl9pPr>
          </a:lstStyle>
          <a:p>
            <a:pPr eaLnBrk="1" hangingPunct="1"/>
            <a:endParaRPr lang="zh-CN" altLang="en-US"/>
          </a:p>
        </p:txBody>
      </p:sp>
    </p:spTree>
    <p:extLst>
      <p:ext uri="{BB962C8B-B14F-4D97-AF65-F5344CB8AC3E}">
        <p14:creationId xmlns:p14="http://schemas.microsoft.com/office/powerpoint/2010/main" val="18085341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rrowheads="1"/>
          </p:cNvSpPr>
          <p:nvPr>
            <p:ph type="title"/>
          </p:nvPr>
        </p:nvSpPr>
        <p:spPr>
          <a:xfrm>
            <a:off x="1691680" y="130175"/>
            <a:ext cx="5300390" cy="798513"/>
          </a:xfrm>
        </p:spPr>
        <p:txBody>
          <a:bodyPr/>
          <a:lstStyle/>
          <a:p>
            <a:pPr algn="ctr"/>
            <a:r>
              <a:rPr lang="zh-CN" altLang="en-US" sz="4000" dirty="0" smtClean="0">
                <a:solidFill>
                  <a:srgbClr val="333399"/>
                </a:solidFill>
              </a:rPr>
              <a:t>（</a:t>
            </a:r>
            <a:r>
              <a:rPr lang="zh-CN" altLang="en-US" sz="4000" dirty="0">
                <a:solidFill>
                  <a:srgbClr val="333399"/>
                </a:solidFill>
              </a:rPr>
              <a:t>一</a:t>
            </a:r>
            <a:r>
              <a:rPr lang="zh-CN" altLang="en-US" sz="4000" dirty="0" smtClean="0">
                <a:solidFill>
                  <a:srgbClr val="333399"/>
                </a:solidFill>
              </a:rPr>
              <a:t>）评估概念与方法</a:t>
            </a:r>
          </a:p>
        </p:txBody>
      </p:sp>
      <p:sp>
        <p:nvSpPr>
          <p:cNvPr id="57347" name="Rectangle 3"/>
          <p:cNvSpPr>
            <a:spLocks noGrp="1" noRot="1" noChangeArrowheads="1"/>
          </p:cNvSpPr>
          <p:nvPr>
            <p:ph type="body" idx="1"/>
          </p:nvPr>
        </p:nvSpPr>
        <p:spPr>
          <a:xfrm>
            <a:off x="395163" y="1269256"/>
            <a:ext cx="8569325" cy="5472112"/>
          </a:xfrm>
        </p:spPr>
        <p:txBody>
          <a:bodyPr/>
          <a:lstStyle/>
          <a:p>
            <a:pPr eaLnBrk="1" hangingPunct="1">
              <a:lnSpc>
                <a:spcPts val="3300"/>
              </a:lnSpc>
              <a:spcBef>
                <a:spcPct val="0"/>
              </a:spcBef>
              <a:spcAft>
                <a:spcPts val="1200"/>
              </a:spcAft>
              <a:buClr>
                <a:srgbClr val="C00000"/>
              </a:buClr>
              <a:buFont typeface="Wingdings" panose="05000000000000000000" pitchFamily="2" charset="2"/>
              <a:buChar char="l"/>
            </a:pPr>
            <a:r>
              <a:rPr lang="zh-CN" altLang="en-US" sz="2000" b="1" dirty="0" smtClean="0">
                <a:solidFill>
                  <a:srgbClr val="FF0000"/>
                </a:solidFill>
                <a:latin typeface="黑体" panose="02010609060101010101" pitchFamily="49" charset="-122"/>
                <a:ea typeface="黑体" panose="02010609060101010101" pitchFamily="49" charset="-122"/>
              </a:rPr>
              <a:t>评估</a:t>
            </a:r>
            <a:r>
              <a:rPr lang="zh-CN" altLang="en-US" sz="2000" b="1" dirty="0">
                <a:solidFill>
                  <a:srgbClr val="FF0000"/>
                </a:solidFill>
                <a:latin typeface="黑体" panose="02010609060101010101" pitchFamily="49" charset="-122"/>
                <a:ea typeface="黑体" panose="02010609060101010101" pitchFamily="49" charset="-122"/>
              </a:rPr>
              <a:t>指标</a:t>
            </a:r>
            <a:endParaRPr lang="en-US" altLang="zh-CN" sz="2000" b="1" dirty="0" smtClean="0">
              <a:solidFill>
                <a:srgbClr val="FF0000"/>
              </a:solidFill>
              <a:latin typeface="黑体" panose="02010609060101010101" pitchFamily="49" charset="-122"/>
              <a:ea typeface="黑体" panose="02010609060101010101" pitchFamily="49" charset="-122"/>
            </a:endParaRPr>
          </a:p>
          <a:p>
            <a:pPr marL="0" indent="0" eaLnBrk="1" hangingPunct="1">
              <a:lnSpc>
                <a:spcPct val="150000"/>
              </a:lnSpc>
              <a:spcBef>
                <a:spcPct val="0"/>
              </a:spcBef>
              <a:spcAft>
                <a:spcPts val="1200"/>
              </a:spcAft>
              <a:buClr>
                <a:srgbClr val="C00000"/>
              </a:buClr>
              <a:buNone/>
            </a:pPr>
            <a:r>
              <a:rPr lang="en-US" altLang="zh-CN" sz="2000" b="1" dirty="0" smtClean="0">
                <a:solidFill>
                  <a:srgbClr val="FF0000"/>
                </a:solidFill>
                <a:latin typeface="黑体" panose="02010609060101010101" pitchFamily="49" charset="-122"/>
                <a:ea typeface="黑体" panose="02010609060101010101" pitchFamily="49" charset="-122"/>
              </a:rPr>
              <a:t>   2012</a:t>
            </a:r>
            <a:r>
              <a:rPr lang="zh-CN" altLang="en-US" sz="2000" b="1" dirty="0" smtClean="0">
                <a:solidFill>
                  <a:srgbClr val="FF0000"/>
                </a:solidFill>
                <a:latin typeface="黑体" panose="02010609060101010101" pitchFamily="49" charset="-122"/>
                <a:ea typeface="黑体" panose="02010609060101010101" pitchFamily="49" charset="-122"/>
              </a:rPr>
              <a:t>年</a:t>
            </a:r>
            <a:endParaRPr lang="en-US" altLang="zh-CN" sz="1600" b="1" dirty="0" smtClean="0">
              <a:latin typeface="黑体" panose="02010609060101010101" pitchFamily="49" charset="-122"/>
              <a:ea typeface="黑体" panose="02010609060101010101" pitchFamily="49" charset="-122"/>
            </a:endParaRPr>
          </a:p>
        </p:txBody>
      </p:sp>
      <p:sp>
        <p:nvSpPr>
          <p:cNvPr id="57348" name="Rectangle 15" descr="浅色横线"/>
          <p:cNvSpPr>
            <a:spLocks noChangeArrowheads="1"/>
          </p:cNvSpPr>
          <p:nvPr/>
        </p:nvSpPr>
        <p:spPr bwMode="auto">
          <a:xfrm flipV="1">
            <a:off x="571500" y="928688"/>
            <a:ext cx="7929563" cy="117475"/>
          </a:xfrm>
          <a:prstGeom prst="rect">
            <a:avLst/>
          </a:prstGeom>
          <a:pattFill prst="ltHorz">
            <a:fgClr>
              <a:schemeClr val="bg1"/>
            </a:fgClr>
            <a:bgClr>
              <a:srgbClr val="8C2532"/>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800">
                <a:solidFill>
                  <a:schemeClr val="tx2"/>
                </a:solidFill>
                <a:latin typeface="宋体" panose="02010600030101010101" pitchFamily="2" charset="-122"/>
                <a:ea typeface="宋体" panose="02010600030101010101" pitchFamily="2" charset="-122"/>
              </a:defRPr>
            </a:lvl1pPr>
            <a:lvl2pPr marL="742950" indent="-285750" eaLnBrk="0" hangingPunct="0">
              <a:defRPr kumimoji="1" sz="2800">
                <a:solidFill>
                  <a:schemeClr val="tx2"/>
                </a:solidFill>
                <a:latin typeface="宋体" panose="02010600030101010101" pitchFamily="2" charset="-122"/>
                <a:ea typeface="宋体" panose="02010600030101010101" pitchFamily="2" charset="-122"/>
              </a:defRPr>
            </a:lvl2pPr>
            <a:lvl3pPr marL="1143000" indent="-228600" eaLnBrk="0" hangingPunct="0">
              <a:defRPr kumimoji="1" sz="2800">
                <a:solidFill>
                  <a:schemeClr val="tx2"/>
                </a:solidFill>
                <a:latin typeface="宋体" panose="02010600030101010101" pitchFamily="2" charset="-122"/>
                <a:ea typeface="宋体" panose="02010600030101010101" pitchFamily="2" charset="-122"/>
              </a:defRPr>
            </a:lvl3pPr>
            <a:lvl4pPr marL="1600200" indent="-228600" eaLnBrk="0" hangingPunct="0">
              <a:defRPr kumimoji="1" sz="2800">
                <a:solidFill>
                  <a:schemeClr val="tx2"/>
                </a:solidFill>
                <a:latin typeface="宋体" panose="02010600030101010101" pitchFamily="2" charset="-122"/>
                <a:ea typeface="宋体" panose="02010600030101010101" pitchFamily="2" charset="-122"/>
              </a:defRPr>
            </a:lvl4pPr>
            <a:lvl5pPr marL="2057400" indent="-228600" eaLnBrk="0" hangingPunct="0">
              <a:defRPr kumimoji="1" sz="2800">
                <a:solidFill>
                  <a:schemeClr val="tx2"/>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kumimoji="1" sz="2800">
                <a:solidFill>
                  <a:schemeClr val="tx2"/>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kumimoji="1" sz="2800">
                <a:solidFill>
                  <a:schemeClr val="tx2"/>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kumimoji="1" sz="2800">
                <a:solidFill>
                  <a:schemeClr val="tx2"/>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kumimoji="1" sz="2800">
                <a:solidFill>
                  <a:schemeClr val="tx2"/>
                </a:solidFill>
                <a:latin typeface="宋体" panose="02010600030101010101" pitchFamily="2" charset="-122"/>
                <a:ea typeface="宋体" panose="02010600030101010101" pitchFamily="2" charset="-122"/>
              </a:defRPr>
            </a:lvl9pPr>
          </a:lstStyle>
          <a:p>
            <a:pPr eaLnBrk="1" hangingPunct="1"/>
            <a:endParaRPr lang="zh-CN" altLang="en-US"/>
          </a:p>
        </p:txBody>
      </p:sp>
      <p:graphicFrame>
        <p:nvGraphicFramePr>
          <p:cNvPr id="3" name="表格 2"/>
          <p:cNvGraphicFramePr>
            <a:graphicFrameLocks noGrp="1"/>
          </p:cNvGraphicFramePr>
          <p:nvPr>
            <p:extLst>
              <p:ext uri="{D42A27DB-BD31-4B8C-83A1-F6EECF244321}">
                <p14:modId xmlns:p14="http://schemas.microsoft.com/office/powerpoint/2010/main" val="2525953021"/>
              </p:ext>
            </p:extLst>
          </p:nvPr>
        </p:nvGraphicFramePr>
        <p:xfrm>
          <a:off x="1979712" y="1124744"/>
          <a:ext cx="6984776" cy="6632510"/>
        </p:xfrm>
        <a:graphic>
          <a:graphicData uri="http://schemas.openxmlformats.org/drawingml/2006/table">
            <a:tbl>
              <a:tblPr firstRow="1" firstCol="1" bandRow="1">
                <a:tableStyleId>{5C22544A-7EE6-4342-B048-85BDC9FD1C3A}</a:tableStyleId>
              </a:tblPr>
              <a:tblGrid>
                <a:gridCol w="936104"/>
                <a:gridCol w="1152128"/>
                <a:gridCol w="4536504"/>
                <a:gridCol w="360040"/>
              </a:tblGrid>
              <a:tr h="47695">
                <a:tc gridSpan="2">
                  <a:txBody>
                    <a:bodyPr/>
                    <a:lstStyle/>
                    <a:p>
                      <a:pPr algn="ctr">
                        <a:spcAft>
                          <a:spcPts val="0"/>
                        </a:spcAft>
                      </a:pPr>
                      <a:r>
                        <a:rPr lang="zh-CN" sz="1200" kern="100">
                          <a:effectLst/>
                          <a:latin typeface="Times New Roman" panose="02020603050405020304" pitchFamily="18" charset="0"/>
                          <a:ea typeface="微软雅黑" panose="020B0503020204020204" pitchFamily="34" charset="-122"/>
                          <a:cs typeface="Times New Roman" panose="02020603050405020304" pitchFamily="18" charset="0"/>
                        </a:rPr>
                        <a:t>评估项目</a:t>
                      </a:r>
                    </a:p>
                  </a:txBody>
                  <a:tcPr marL="5962" marR="5962" marT="0" marB="0" anchor="ctr"/>
                </a:tc>
                <a:tc hMerge="1">
                  <a:txBody>
                    <a:bodyPr/>
                    <a:lstStyle/>
                    <a:p>
                      <a:endParaRPr lang="zh-CN" altLang="en-US"/>
                    </a:p>
                  </a:txBody>
                  <a:tcPr/>
                </a:tc>
                <a:tc>
                  <a:txBody>
                    <a:bodyPr/>
                    <a:lstStyle/>
                    <a:p>
                      <a:pPr algn="ctr">
                        <a:spcAft>
                          <a:spcPts val="0"/>
                        </a:spcAft>
                      </a:pPr>
                      <a:r>
                        <a:rPr lang="zh-CN" sz="1200" kern="100">
                          <a:effectLst/>
                          <a:latin typeface="Times New Roman" panose="02020603050405020304" pitchFamily="18" charset="0"/>
                          <a:ea typeface="微软雅黑" panose="020B0503020204020204" pitchFamily="34" charset="-122"/>
                          <a:cs typeface="Times New Roman" panose="02020603050405020304" pitchFamily="18" charset="0"/>
                        </a:rPr>
                        <a:t>评估指标</a:t>
                      </a:r>
                    </a:p>
                  </a:txBody>
                  <a:tcPr marL="5962" marR="5962" marT="0" marB="0" anchor="ctr"/>
                </a:tc>
                <a:tc>
                  <a:txBody>
                    <a:bodyPr/>
                    <a:lstStyle/>
                    <a:p>
                      <a:pPr algn="ctr">
                        <a:spcAft>
                          <a:spcPts val="0"/>
                        </a:spcAft>
                      </a:pPr>
                      <a:r>
                        <a:rPr lang="zh-CN" sz="1200" kern="100">
                          <a:effectLst/>
                          <a:latin typeface="Times New Roman" panose="02020603050405020304" pitchFamily="18" charset="0"/>
                          <a:ea typeface="微软雅黑" panose="020B0503020204020204" pitchFamily="34" charset="-122"/>
                          <a:cs typeface="Times New Roman" panose="02020603050405020304" pitchFamily="18" charset="0"/>
                        </a:rPr>
                        <a:t>单项满分</a:t>
                      </a:r>
                    </a:p>
                  </a:txBody>
                  <a:tcPr marL="5962" marR="5962" marT="0" marB="0" anchor="ctr"/>
                </a:tc>
              </a:tr>
              <a:tr h="119237">
                <a:tc gridSpan="2">
                  <a:txBody>
                    <a:bodyPr/>
                    <a:lstStyle/>
                    <a:p>
                      <a:pPr algn="ctr">
                        <a:spcAft>
                          <a:spcPts val="0"/>
                        </a:spcAft>
                      </a:pPr>
                      <a:r>
                        <a:rPr lang="zh-CN" sz="1200" kern="100">
                          <a:effectLst/>
                          <a:latin typeface="Times New Roman" panose="02020603050405020304" pitchFamily="18" charset="0"/>
                          <a:ea typeface="微软雅黑" panose="020B0503020204020204" pitchFamily="34" charset="-122"/>
                          <a:cs typeface="Times New Roman" panose="02020603050405020304" pitchFamily="18" charset="0"/>
                        </a:rPr>
                        <a:t>披露形式</a:t>
                      </a:r>
                    </a:p>
                  </a:txBody>
                  <a:tcPr marL="5962" marR="5962" marT="0" marB="0" anchor="ctr"/>
                </a:tc>
                <a:tc hMerge="1">
                  <a:txBody>
                    <a:bodyPr/>
                    <a:lstStyle/>
                    <a:p>
                      <a:endParaRPr lang="zh-CN" altLang="en-US"/>
                    </a:p>
                  </a:txBody>
                  <a:tcPr/>
                </a:tc>
                <a:tc>
                  <a:txBody>
                    <a:bodyPr/>
                    <a:lstStyle/>
                    <a:p>
                      <a:pPr algn="l">
                        <a:spcAft>
                          <a:spcPts val="0"/>
                        </a:spcAft>
                      </a:pPr>
                      <a:r>
                        <a:rPr lang="zh-CN" sz="1200" kern="100">
                          <a:effectLst/>
                          <a:latin typeface="Times New Roman" panose="02020603050405020304" pitchFamily="18" charset="0"/>
                          <a:ea typeface="微软雅黑" panose="020B0503020204020204" pitchFamily="34" charset="-122"/>
                          <a:cs typeface="Times New Roman" panose="02020603050405020304" pitchFamily="18" charset="0"/>
                        </a:rPr>
                        <a:t>环境绩效信息披露形式</a:t>
                      </a:r>
                    </a:p>
                  </a:txBody>
                  <a:tcPr marL="5962" marR="5962" marT="0" marB="0" anchor="ctr"/>
                </a:tc>
                <a:tc>
                  <a:txBody>
                    <a:bodyPr/>
                    <a:lstStyle/>
                    <a:p>
                      <a:pPr algn="ctr">
                        <a:spcAft>
                          <a:spcPts val="0"/>
                        </a:spcAft>
                      </a:pPr>
                      <a:r>
                        <a:rPr lang="en-US" sz="1200" kern="100" dirty="0">
                          <a:effectLst/>
                          <a:latin typeface="Times New Roman" panose="02020603050405020304" pitchFamily="18" charset="0"/>
                          <a:ea typeface="微软雅黑" panose="020B0503020204020204" pitchFamily="34" charset="-122"/>
                          <a:cs typeface="Times New Roman" panose="02020603050405020304" pitchFamily="18" charset="0"/>
                        </a:rPr>
                        <a:t>5</a:t>
                      </a:r>
                      <a:endParaRPr lang="zh-CN" sz="1200" kern="100" dirty="0">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5962" marR="5962" marT="0" marB="0" anchor="ctr"/>
                </a:tc>
              </a:tr>
              <a:tr h="107313">
                <a:tc rowSpan="26">
                  <a:txBody>
                    <a:bodyPr/>
                    <a:lstStyle/>
                    <a:p>
                      <a:pPr algn="ctr">
                        <a:spcAft>
                          <a:spcPts val="0"/>
                        </a:spcAft>
                      </a:pPr>
                      <a:r>
                        <a:rPr lang="zh-CN" sz="1200" kern="100">
                          <a:effectLst/>
                          <a:latin typeface="Times New Roman" panose="02020603050405020304" pitchFamily="18" charset="0"/>
                          <a:ea typeface="微软雅黑" panose="020B0503020204020204" pitchFamily="34" charset="-122"/>
                          <a:cs typeface="Times New Roman" panose="02020603050405020304" pitchFamily="18" charset="0"/>
                        </a:rPr>
                        <a:t>披露内容</a:t>
                      </a:r>
                    </a:p>
                  </a:txBody>
                  <a:tcPr marL="5962" marR="5962" marT="0" marB="0" anchor="ctr"/>
                </a:tc>
                <a:tc rowSpan="9">
                  <a:txBody>
                    <a:bodyPr/>
                    <a:lstStyle/>
                    <a:p>
                      <a:pPr algn="ctr">
                        <a:spcAft>
                          <a:spcPts val="0"/>
                        </a:spcAft>
                      </a:pPr>
                      <a:r>
                        <a:rPr lang="zh-CN" sz="1200" kern="100" dirty="0">
                          <a:effectLst/>
                          <a:latin typeface="Times New Roman" panose="02020603050405020304" pitchFamily="18" charset="0"/>
                          <a:ea typeface="微软雅黑" panose="020B0503020204020204" pitchFamily="34" charset="-122"/>
                          <a:cs typeface="Times New Roman" panose="02020603050405020304" pitchFamily="18" charset="0"/>
                        </a:rPr>
                        <a:t>环境守法信息披露</a:t>
                      </a:r>
                    </a:p>
                  </a:txBody>
                  <a:tcPr marL="5962" marR="5962" marT="0" marB="0" anchor="ctr"/>
                </a:tc>
                <a:tc>
                  <a:txBody>
                    <a:bodyPr/>
                    <a:lstStyle/>
                    <a:p>
                      <a:pPr algn="l">
                        <a:spcAft>
                          <a:spcPts val="0"/>
                        </a:spcAft>
                      </a:pPr>
                      <a:r>
                        <a:rPr lang="zh-CN" sz="1200" kern="100">
                          <a:effectLst/>
                          <a:latin typeface="Times New Roman" panose="02020603050405020304" pitchFamily="18" charset="0"/>
                          <a:ea typeface="微软雅黑" panose="020B0503020204020204" pitchFamily="34" charset="-122"/>
                          <a:cs typeface="Times New Roman" panose="02020603050405020304" pitchFamily="18" charset="0"/>
                        </a:rPr>
                        <a:t>依法领取排污许可证</a:t>
                      </a:r>
                    </a:p>
                  </a:txBody>
                  <a:tcPr marL="5962" marR="5962" marT="0" marB="0" anchor="ctr"/>
                </a:tc>
                <a:tc>
                  <a:txBody>
                    <a:bodyPr/>
                    <a:lstStyle/>
                    <a:p>
                      <a:pPr algn="ctr">
                        <a:spcAft>
                          <a:spcPts val="0"/>
                        </a:spcAft>
                      </a:pPr>
                      <a:r>
                        <a:rPr lang="en-US" sz="1200" kern="100">
                          <a:effectLst/>
                          <a:latin typeface="Times New Roman" panose="02020603050405020304" pitchFamily="18" charset="0"/>
                          <a:ea typeface="微软雅黑" panose="020B0503020204020204" pitchFamily="34" charset="-122"/>
                          <a:cs typeface="Times New Roman" panose="02020603050405020304" pitchFamily="18" charset="0"/>
                        </a:rPr>
                        <a:t>3</a:t>
                      </a:r>
                      <a:endParaRPr lang="zh-CN" sz="1200" kern="100">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5962" marR="5962" marT="0" marB="0" anchor="ctr"/>
                </a:tc>
              </a:tr>
              <a:tr h="190779">
                <a:tc vMerge="1">
                  <a:txBody>
                    <a:bodyPr/>
                    <a:lstStyle/>
                    <a:p>
                      <a:endParaRPr lang="zh-CN" altLang="en-US"/>
                    </a:p>
                  </a:txBody>
                  <a:tcPr/>
                </a:tc>
                <a:tc vMerge="1">
                  <a:txBody>
                    <a:bodyPr/>
                    <a:lstStyle/>
                    <a:p>
                      <a:endParaRPr lang="zh-CN" altLang="en-US"/>
                    </a:p>
                  </a:txBody>
                  <a:tcPr/>
                </a:tc>
                <a:tc>
                  <a:txBody>
                    <a:bodyPr/>
                    <a:lstStyle/>
                    <a:p>
                      <a:pPr algn="l">
                        <a:spcAft>
                          <a:spcPts val="0"/>
                        </a:spcAft>
                      </a:pPr>
                      <a:r>
                        <a:rPr lang="zh-CN" sz="1200" kern="100">
                          <a:effectLst/>
                          <a:latin typeface="Times New Roman" panose="02020603050405020304" pitchFamily="18" charset="0"/>
                          <a:ea typeface="微软雅黑" panose="020B0503020204020204" pitchFamily="34" charset="-122"/>
                          <a:cs typeface="Times New Roman" panose="02020603050405020304" pitchFamily="18" charset="0"/>
                        </a:rPr>
                        <a:t>污染物排放达标情况与总量控制情况</a:t>
                      </a:r>
                    </a:p>
                  </a:txBody>
                  <a:tcPr marL="5962" marR="5962" marT="0" marB="0" anchor="ctr"/>
                </a:tc>
                <a:tc>
                  <a:txBody>
                    <a:bodyPr/>
                    <a:lstStyle/>
                    <a:p>
                      <a:pPr algn="ctr">
                        <a:spcAft>
                          <a:spcPts val="0"/>
                        </a:spcAft>
                      </a:pPr>
                      <a:r>
                        <a:rPr lang="en-US" sz="1200" kern="100" dirty="0">
                          <a:effectLst/>
                          <a:latin typeface="Times New Roman" panose="02020603050405020304" pitchFamily="18" charset="0"/>
                          <a:ea typeface="微软雅黑" panose="020B0503020204020204" pitchFamily="34" charset="-122"/>
                          <a:cs typeface="Times New Roman" panose="02020603050405020304" pitchFamily="18" charset="0"/>
                        </a:rPr>
                        <a:t>3</a:t>
                      </a:r>
                      <a:endParaRPr lang="zh-CN" sz="1200" kern="100" dirty="0">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5962" marR="5962" marT="0" marB="0" anchor="ctr"/>
                </a:tc>
              </a:tr>
              <a:tr h="196685">
                <a:tc vMerge="1">
                  <a:txBody>
                    <a:bodyPr/>
                    <a:lstStyle/>
                    <a:p>
                      <a:endParaRPr lang="zh-CN" altLang="en-US"/>
                    </a:p>
                  </a:txBody>
                  <a:tcPr/>
                </a:tc>
                <a:tc vMerge="1">
                  <a:txBody>
                    <a:bodyPr/>
                    <a:lstStyle/>
                    <a:p>
                      <a:endParaRPr lang="zh-CN" altLang="en-US"/>
                    </a:p>
                  </a:txBody>
                  <a:tcPr/>
                </a:tc>
                <a:tc>
                  <a:txBody>
                    <a:bodyPr/>
                    <a:lstStyle/>
                    <a:p>
                      <a:pPr algn="l">
                        <a:spcAft>
                          <a:spcPts val="0"/>
                        </a:spcAft>
                      </a:pPr>
                      <a:r>
                        <a:rPr lang="zh-CN" sz="1200" kern="100" dirty="0">
                          <a:effectLst/>
                          <a:latin typeface="Times New Roman" panose="02020603050405020304" pitchFamily="18" charset="0"/>
                          <a:ea typeface="微软雅黑" panose="020B0503020204020204" pitchFamily="34" charset="-122"/>
                          <a:cs typeface="Times New Roman" panose="02020603050405020304" pitchFamily="18" charset="0"/>
                        </a:rPr>
                        <a:t>按规定进行排污申报</a:t>
                      </a:r>
                      <a:r>
                        <a:rPr lang="zh-CN" sz="12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登记</a:t>
                      </a:r>
                      <a:endParaRPr lang="zh-CN" sz="1200" kern="100" dirty="0">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5962" marR="5962" marT="0" marB="0" anchor="ctr"/>
                </a:tc>
                <a:tc>
                  <a:txBody>
                    <a:bodyPr/>
                    <a:lstStyle/>
                    <a:p>
                      <a:pPr algn="ctr">
                        <a:spcAft>
                          <a:spcPts val="0"/>
                        </a:spcAft>
                      </a:pPr>
                      <a:r>
                        <a:rPr lang="en-US" sz="1200" kern="100">
                          <a:effectLst/>
                          <a:latin typeface="Times New Roman" panose="02020603050405020304" pitchFamily="18" charset="0"/>
                          <a:ea typeface="微软雅黑" panose="020B0503020204020204" pitchFamily="34" charset="-122"/>
                          <a:cs typeface="Times New Roman" panose="02020603050405020304" pitchFamily="18" charset="0"/>
                        </a:rPr>
                        <a:t>3</a:t>
                      </a:r>
                      <a:endParaRPr lang="zh-CN" sz="1200" kern="100">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5962" marR="5962" marT="0" marB="0" anchor="ctr"/>
                </a:tc>
              </a:tr>
              <a:tr h="95390">
                <a:tc vMerge="1">
                  <a:txBody>
                    <a:bodyPr/>
                    <a:lstStyle/>
                    <a:p>
                      <a:endParaRPr lang="zh-CN" altLang="en-US"/>
                    </a:p>
                  </a:txBody>
                  <a:tcPr/>
                </a:tc>
                <a:tc vMerge="1">
                  <a:txBody>
                    <a:bodyPr/>
                    <a:lstStyle/>
                    <a:p>
                      <a:endParaRPr lang="zh-CN" altLang="en-US"/>
                    </a:p>
                  </a:txBody>
                  <a:tcPr/>
                </a:tc>
                <a:tc>
                  <a:txBody>
                    <a:bodyPr/>
                    <a:lstStyle/>
                    <a:p>
                      <a:pPr algn="l">
                        <a:spcAft>
                          <a:spcPts val="0"/>
                        </a:spcAft>
                      </a:pPr>
                      <a:r>
                        <a:rPr lang="zh-CN" sz="1200" kern="100">
                          <a:effectLst/>
                          <a:latin typeface="Times New Roman" panose="02020603050405020304" pitchFamily="18" charset="0"/>
                          <a:ea typeface="微软雅黑" panose="020B0503020204020204" pitchFamily="34" charset="-122"/>
                          <a:cs typeface="Times New Roman" panose="02020603050405020304" pitchFamily="18" charset="0"/>
                        </a:rPr>
                        <a:t>按规定缴纳排污费</a:t>
                      </a:r>
                    </a:p>
                  </a:txBody>
                  <a:tcPr marL="5962" marR="5962" marT="0" marB="0" anchor="ctr"/>
                </a:tc>
                <a:tc>
                  <a:txBody>
                    <a:bodyPr/>
                    <a:lstStyle/>
                    <a:p>
                      <a:pPr algn="ctr">
                        <a:spcAft>
                          <a:spcPts val="0"/>
                        </a:spcAft>
                      </a:pPr>
                      <a:r>
                        <a:rPr lang="en-US" sz="1200" kern="100">
                          <a:effectLst/>
                          <a:latin typeface="Times New Roman" panose="02020603050405020304" pitchFamily="18" charset="0"/>
                          <a:ea typeface="微软雅黑" panose="020B0503020204020204" pitchFamily="34" charset="-122"/>
                          <a:cs typeface="Times New Roman" panose="02020603050405020304" pitchFamily="18" charset="0"/>
                        </a:rPr>
                        <a:t>3</a:t>
                      </a:r>
                      <a:endParaRPr lang="zh-CN" sz="1200" kern="100">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5962" marR="5962" marT="0" marB="0" anchor="ctr"/>
                </a:tc>
              </a:tr>
              <a:tr h="357711">
                <a:tc vMerge="1">
                  <a:txBody>
                    <a:bodyPr/>
                    <a:lstStyle/>
                    <a:p>
                      <a:endParaRPr lang="zh-CN" altLang="en-US"/>
                    </a:p>
                  </a:txBody>
                  <a:tcPr/>
                </a:tc>
                <a:tc vMerge="1">
                  <a:txBody>
                    <a:bodyPr/>
                    <a:lstStyle/>
                    <a:p>
                      <a:endParaRPr lang="zh-CN" altLang="en-US"/>
                    </a:p>
                  </a:txBody>
                  <a:tcPr/>
                </a:tc>
                <a:tc>
                  <a:txBody>
                    <a:bodyPr/>
                    <a:lstStyle/>
                    <a:p>
                      <a:pPr algn="l">
                        <a:spcAft>
                          <a:spcPts val="0"/>
                        </a:spcAft>
                      </a:pPr>
                      <a:r>
                        <a:rPr lang="zh-CN" sz="1200" kern="100">
                          <a:effectLst/>
                          <a:latin typeface="Times New Roman" panose="02020603050405020304" pitchFamily="18" charset="0"/>
                          <a:ea typeface="微软雅黑" panose="020B0503020204020204" pitchFamily="34" charset="-122"/>
                          <a:cs typeface="Times New Roman" panose="02020603050405020304" pitchFamily="18" charset="0"/>
                        </a:rPr>
                        <a:t>新建、改建和扩建项目依法开展环境影响评价和</a:t>
                      </a:r>
                      <a:r>
                        <a:rPr lang="en-US" sz="1200" kern="100">
                          <a:effectLst/>
                          <a:latin typeface="Times New Roman" panose="02020603050405020304" pitchFamily="18" charset="0"/>
                          <a:ea typeface="微软雅黑" panose="020B0503020204020204" pitchFamily="34" charset="-122"/>
                          <a:cs typeface="Times New Roman" panose="02020603050405020304" pitchFamily="18" charset="0"/>
                        </a:rPr>
                        <a:t>“</a:t>
                      </a:r>
                      <a:r>
                        <a:rPr lang="zh-CN" sz="1200" kern="100">
                          <a:effectLst/>
                          <a:latin typeface="Times New Roman" panose="02020603050405020304" pitchFamily="18" charset="0"/>
                          <a:ea typeface="微软雅黑" panose="020B0503020204020204" pitchFamily="34" charset="-122"/>
                          <a:cs typeface="Times New Roman" panose="02020603050405020304" pitchFamily="18" charset="0"/>
                        </a:rPr>
                        <a:t>三同时</a:t>
                      </a:r>
                      <a:r>
                        <a:rPr lang="en-US" sz="1200" kern="100">
                          <a:effectLst/>
                          <a:latin typeface="Times New Roman" panose="02020603050405020304" pitchFamily="18" charset="0"/>
                          <a:ea typeface="微软雅黑" panose="020B0503020204020204" pitchFamily="34" charset="-122"/>
                          <a:cs typeface="Times New Roman" panose="02020603050405020304" pitchFamily="18" charset="0"/>
                        </a:rPr>
                        <a:t>”</a:t>
                      </a:r>
                      <a:r>
                        <a:rPr lang="zh-CN" sz="1200" kern="100">
                          <a:effectLst/>
                          <a:latin typeface="Times New Roman" panose="02020603050405020304" pitchFamily="18" charset="0"/>
                          <a:ea typeface="微软雅黑" panose="020B0503020204020204" pitchFamily="34" charset="-122"/>
                          <a:cs typeface="Times New Roman" panose="02020603050405020304" pitchFamily="18" charset="0"/>
                        </a:rPr>
                        <a:t>验收制度</a:t>
                      </a:r>
                    </a:p>
                  </a:txBody>
                  <a:tcPr marL="5962" marR="5962" marT="0" marB="0" anchor="ctr"/>
                </a:tc>
                <a:tc>
                  <a:txBody>
                    <a:bodyPr/>
                    <a:lstStyle/>
                    <a:p>
                      <a:pPr algn="ctr">
                        <a:spcAft>
                          <a:spcPts val="0"/>
                        </a:spcAft>
                      </a:pPr>
                      <a:r>
                        <a:rPr lang="en-US" sz="1200" kern="100">
                          <a:effectLst/>
                          <a:latin typeface="Times New Roman" panose="02020603050405020304" pitchFamily="18" charset="0"/>
                          <a:ea typeface="微软雅黑" panose="020B0503020204020204" pitchFamily="34" charset="-122"/>
                          <a:cs typeface="Times New Roman" panose="02020603050405020304" pitchFamily="18" charset="0"/>
                        </a:rPr>
                        <a:t>3</a:t>
                      </a:r>
                      <a:endParaRPr lang="zh-CN" sz="1200" kern="100">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5962" marR="5962" marT="0" marB="0" anchor="ctr"/>
                </a:tc>
              </a:tr>
              <a:tr h="107313">
                <a:tc vMerge="1">
                  <a:txBody>
                    <a:bodyPr/>
                    <a:lstStyle/>
                    <a:p>
                      <a:endParaRPr lang="zh-CN" altLang="en-US"/>
                    </a:p>
                  </a:txBody>
                  <a:tcPr/>
                </a:tc>
                <a:tc vMerge="1">
                  <a:txBody>
                    <a:bodyPr/>
                    <a:lstStyle/>
                    <a:p>
                      <a:endParaRPr lang="zh-CN" altLang="en-US"/>
                    </a:p>
                  </a:txBody>
                  <a:tcPr/>
                </a:tc>
                <a:tc>
                  <a:txBody>
                    <a:bodyPr/>
                    <a:lstStyle/>
                    <a:p>
                      <a:pPr algn="l">
                        <a:spcAft>
                          <a:spcPts val="0"/>
                        </a:spcAft>
                      </a:pPr>
                      <a:r>
                        <a:rPr lang="zh-CN" sz="1200" kern="100">
                          <a:effectLst/>
                          <a:latin typeface="Times New Roman" panose="02020603050405020304" pitchFamily="18" charset="0"/>
                          <a:ea typeface="微软雅黑" panose="020B0503020204020204" pitchFamily="34" charset="-122"/>
                          <a:cs typeface="Times New Roman" panose="02020603050405020304" pitchFamily="18" charset="0"/>
                        </a:rPr>
                        <a:t>环保设施正常运转率</a:t>
                      </a:r>
                    </a:p>
                  </a:txBody>
                  <a:tcPr marL="5962" marR="5962" marT="0" marB="0" anchor="ctr"/>
                </a:tc>
                <a:tc>
                  <a:txBody>
                    <a:bodyPr/>
                    <a:lstStyle/>
                    <a:p>
                      <a:pPr algn="ctr">
                        <a:spcAft>
                          <a:spcPts val="0"/>
                        </a:spcAft>
                      </a:pPr>
                      <a:r>
                        <a:rPr lang="en-US" sz="1200" kern="100">
                          <a:effectLst/>
                          <a:latin typeface="Times New Roman" panose="02020603050405020304" pitchFamily="18" charset="0"/>
                          <a:ea typeface="微软雅黑" panose="020B0503020204020204" pitchFamily="34" charset="-122"/>
                          <a:cs typeface="Times New Roman" panose="02020603050405020304" pitchFamily="18" charset="0"/>
                        </a:rPr>
                        <a:t>3</a:t>
                      </a:r>
                      <a:endParaRPr lang="zh-CN" sz="1200" kern="100">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5962" marR="5962" marT="0" marB="0" anchor="ctr"/>
                </a:tc>
              </a:tr>
              <a:tr h="190779">
                <a:tc vMerge="1">
                  <a:txBody>
                    <a:bodyPr/>
                    <a:lstStyle/>
                    <a:p>
                      <a:endParaRPr lang="zh-CN" altLang="en-US"/>
                    </a:p>
                  </a:txBody>
                  <a:tcPr/>
                </a:tc>
                <a:tc vMerge="1">
                  <a:txBody>
                    <a:bodyPr/>
                    <a:lstStyle/>
                    <a:p>
                      <a:endParaRPr lang="zh-CN" altLang="en-US"/>
                    </a:p>
                  </a:txBody>
                  <a:tcPr/>
                </a:tc>
                <a:tc>
                  <a:txBody>
                    <a:bodyPr/>
                    <a:lstStyle/>
                    <a:p>
                      <a:pPr algn="l">
                        <a:spcAft>
                          <a:spcPts val="0"/>
                        </a:spcAft>
                      </a:pPr>
                      <a:r>
                        <a:rPr lang="zh-CN" sz="1200" kern="100">
                          <a:effectLst/>
                          <a:latin typeface="Times New Roman" panose="02020603050405020304" pitchFamily="18" charset="0"/>
                          <a:ea typeface="微软雅黑" panose="020B0503020204020204" pitchFamily="34" charset="-122"/>
                          <a:cs typeface="Times New Roman" panose="02020603050405020304" pitchFamily="18" charset="0"/>
                        </a:rPr>
                        <a:t>本年度突发或重大环境污染事件情况</a:t>
                      </a:r>
                    </a:p>
                  </a:txBody>
                  <a:tcPr marL="5962" marR="5962" marT="0" marB="0" anchor="ctr"/>
                </a:tc>
                <a:tc>
                  <a:txBody>
                    <a:bodyPr/>
                    <a:lstStyle/>
                    <a:p>
                      <a:pPr algn="ctr">
                        <a:spcAft>
                          <a:spcPts val="0"/>
                        </a:spcAft>
                      </a:pPr>
                      <a:r>
                        <a:rPr lang="en-US" sz="1200" kern="100">
                          <a:effectLst/>
                          <a:latin typeface="Times New Roman" panose="02020603050405020304" pitchFamily="18" charset="0"/>
                          <a:ea typeface="微软雅黑" panose="020B0503020204020204" pitchFamily="34" charset="-122"/>
                          <a:cs typeface="Times New Roman" panose="02020603050405020304" pitchFamily="18" charset="0"/>
                        </a:rPr>
                        <a:t>3</a:t>
                      </a:r>
                      <a:endParaRPr lang="zh-CN" sz="1200" kern="100">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5962" marR="5962" marT="0" marB="0" anchor="ctr"/>
                </a:tc>
              </a:tr>
              <a:tr h="298093">
                <a:tc vMerge="1">
                  <a:txBody>
                    <a:bodyPr/>
                    <a:lstStyle/>
                    <a:p>
                      <a:endParaRPr lang="zh-CN" altLang="en-US"/>
                    </a:p>
                  </a:txBody>
                  <a:tcPr/>
                </a:tc>
                <a:tc vMerge="1">
                  <a:txBody>
                    <a:bodyPr/>
                    <a:lstStyle/>
                    <a:p>
                      <a:endParaRPr lang="zh-CN" altLang="en-US"/>
                    </a:p>
                  </a:txBody>
                  <a:tcPr/>
                </a:tc>
                <a:tc>
                  <a:txBody>
                    <a:bodyPr/>
                    <a:lstStyle/>
                    <a:p>
                      <a:pPr algn="l">
                        <a:spcAft>
                          <a:spcPts val="0"/>
                        </a:spcAft>
                      </a:pPr>
                      <a:r>
                        <a:rPr lang="zh-CN" sz="1200" kern="100">
                          <a:effectLst/>
                          <a:latin typeface="Times New Roman" panose="02020603050405020304" pitchFamily="18" charset="0"/>
                          <a:ea typeface="微软雅黑" panose="020B0503020204020204" pitchFamily="34" charset="-122"/>
                          <a:cs typeface="Times New Roman" panose="02020603050405020304" pitchFamily="18" charset="0"/>
                        </a:rPr>
                        <a:t>安装与环保部门监控设备联网的污染物排放自动监测设备</a:t>
                      </a:r>
                    </a:p>
                  </a:txBody>
                  <a:tcPr marL="5962" marR="5962" marT="0" marB="0" anchor="ctr"/>
                </a:tc>
                <a:tc>
                  <a:txBody>
                    <a:bodyPr/>
                    <a:lstStyle/>
                    <a:p>
                      <a:pPr algn="ctr">
                        <a:spcAft>
                          <a:spcPts val="0"/>
                        </a:spcAft>
                      </a:pPr>
                      <a:r>
                        <a:rPr lang="en-US" sz="1200" kern="100">
                          <a:effectLst/>
                          <a:latin typeface="Times New Roman" panose="02020603050405020304" pitchFamily="18" charset="0"/>
                          <a:ea typeface="微软雅黑" panose="020B0503020204020204" pitchFamily="34" charset="-122"/>
                          <a:cs typeface="Times New Roman" panose="02020603050405020304" pitchFamily="18" charset="0"/>
                        </a:rPr>
                        <a:t>3</a:t>
                      </a:r>
                      <a:endParaRPr lang="zh-CN" sz="1200" kern="100">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5962" marR="5962" marT="0" marB="0" anchor="ctr"/>
                </a:tc>
              </a:tr>
              <a:tr h="441178">
                <a:tc vMerge="1">
                  <a:txBody>
                    <a:bodyPr/>
                    <a:lstStyle/>
                    <a:p>
                      <a:endParaRPr lang="zh-CN" altLang="en-US"/>
                    </a:p>
                  </a:txBody>
                  <a:tcPr/>
                </a:tc>
                <a:tc vMerge="1">
                  <a:txBody>
                    <a:bodyPr/>
                    <a:lstStyle/>
                    <a:p>
                      <a:endParaRPr lang="zh-CN" altLang="en-US"/>
                    </a:p>
                  </a:txBody>
                  <a:tcPr/>
                </a:tc>
                <a:tc>
                  <a:txBody>
                    <a:bodyPr/>
                    <a:lstStyle/>
                    <a:p>
                      <a:pPr algn="l">
                        <a:spcAft>
                          <a:spcPts val="0"/>
                        </a:spcAft>
                      </a:pPr>
                      <a:r>
                        <a:rPr lang="zh-CN" sz="1200" kern="100">
                          <a:effectLst/>
                          <a:latin typeface="Times New Roman" panose="02020603050405020304" pitchFamily="18" charset="0"/>
                          <a:ea typeface="微软雅黑" panose="020B0503020204020204" pitchFamily="34" charset="-122"/>
                          <a:cs typeface="Times New Roman" panose="02020603050405020304" pitchFamily="18" charset="0"/>
                        </a:rPr>
                        <a:t>遵守国家规定生产、储存、运输、销售、使用有毒化学物品和含有放射性物质的物品</a:t>
                      </a:r>
                    </a:p>
                  </a:txBody>
                  <a:tcPr marL="5962" marR="5962" marT="0" marB="0" anchor="ctr"/>
                </a:tc>
                <a:tc>
                  <a:txBody>
                    <a:bodyPr/>
                    <a:lstStyle/>
                    <a:p>
                      <a:pPr algn="ctr">
                        <a:spcAft>
                          <a:spcPts val="0"/>
                        </a:spcAft>
                      </a:pPr>
                      <a:r>
                        <a:rPr lang="en-US" sz="1200" kern="100">
                          <a:effectLst/>
                          <a:latin typeface="Times New Roman" panose="02020603050405020304" pitchFamily="18" charset="0"/>
                          <a:ea typeface="微软雅黑" panose="020B0503020204020204" pitchFamily="34" charset="-122"/>
                          <a:cs typeface="Times New Roman" panose="02020603050405020304" pitchFamily="18" charset="0"/>
                        </a:rPr>
                        <a:t>3</a:t>
                      </a:r>
                      <a:endParaRPr lang="zh-CN" sz="1200" kern="100">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5962" marR="5962" marT="0" marB="0" anchor="ctr"/>
                </a:tc>
              </a:tr>
              <a:tr h="131161">
                <a:tc vMerge="1">
                  <a:txBody>
                    <a:bodyPr/>
                    <a:lstStyle/>
                    <a:p>
                      <a:endParaRPr lang="zh-CN" altLang="en-US"/>
                    </a:p>
                  </a:txBody>
                  <a:tcPr/>
                </a:tc>
                <a:tc rowSpan="7">
                  <a:txBody>
                    <a:bodyPr/>
                    <a:lstStyle/>
                    <a:p>
                      <a:pPr algn="ctr">
                        <a:spcAft>
                          <a:spcPts val="0"/>
                        </a:spcAft>
                      </a:pPr>
                      <a:r>
                        <a:rPr lang="zh-CN" sz="1200" kern="100">
                          <a:effectLst/>
                          <a:latin typeface="Times New Roman" panose="02020603050405020304" pitchFamily="18" charset="0"/>
                          <a:ea typeface="微软雅黑" panose="020B0503020204020204" pitchFamily="34" charset="-122"/>
                          <a:cs typeface="Times New Roman" panose="02020603050405020304" pitchFamily="18" charset="0"/>
                        </a:rPr>
                        <a:t>环境管理信息披露</a:t>
                      </a:r>
                    </a:p>
                  </a:txBody>
                  <a:tcPr marL="5962" marR="5962" marT="0" marB="0" anchor="ctr"/>
                </a:tc>
                <a:tc>
                  <a:txBody>
                    <a:bodyPr/>
                    <a:lstStyle/>
                    <a:p>
                      <a:pPr algn="l">
                        <a:spcAft>
                          <a:spcPts val="0"/>
                        </a:spcAft>
                      </a:pPr>
                      <a:r>
                        <a:rPr lang="zh-CN" sz="1200" kern="100">
                          <a:effectLst/>
                          <a:latin typeface="Times New Roman" panose="02020603050405020304" pitchFamily="18" charset="0"/>
                          <a:ea typeface="微软雅黑" panose="020B0503020204020204" pitchFamily="34" charset="-122"/>
                          <a:cs typeface="Times New Roman" panose="02020603050405020304" pitchFamily="18" charset="0"/>
                        </a:rPr>
                        <a:t>环境管理体制和组织结构</a:t>
                      </a:r>
                    </a:p>
                  </a:txBody>
                  <a:tcPr marL="5962" marR="5962" marT="0" marB="0" anchor="ctr"/>
                </a:tc>
                <a:tc>
                  <a:txBody>
                    <a:bodyPr/>
                    <a:lstStyle/>
                    <a:p>
                      <a:pPr algn="ctr">
                        <a:spcAft>
                          <a:spcPts val="0"/>
                        </a:spcAft>
                      </a:pPr>
                      <a:r>
                        <a:rPr lang="en-US" sz="1200" kern="100">
                          <a:effectLst/>
                          <a:latin typeface="Times New Roman" panose="02020603050405020304" pitchFamily="18" charset="0"/>
                          <a:ea typeface="微软雅黑" panose="020B0503020204020204" pitchFamily="34" charset="-122"/>
                          <a:cs typeface="Times New Roman" panose="02020603050405020304" pitchFamily="18" charset="0"/>
                        </a:rPr>
                        <a:t>4</a:t>
                      </a:r>
                      <a:endParaRPr lang="zh-CN" sz="1200" kern="100">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5962" marR="5962" marT="0" marB="0" anchor="ctr"/>
                </a:tc>
              </a:tr>
              <a:tr h="131161">
                <a:tc vMerge="1">
                  <a:txBody>
                    <a:bodyPr/>
                    <a:lstStyle/>
                    <a:p>
                      <a:endParaRPr lang="zh-CN" altLang="en-US"/>
                    </a:p>
                  </a:txBody>
                  <a:tcPr/>
                </a:tc>
                <a:tc vMerge="1">
                  <a:txBody>
                    <a:bodyPr/>
                    <a:lstStyle/>
                    <a:p>
                      <a:endParaRPr lang="zh-CN" altLang="en-US"/>
                    </a:p>
                  </a:txBody>
                  <a:tcPr/>
                </a:tc>
                <a:tc>
                  <a:txBody>
                    <a:bodyPr/>
                    <a:lstStyle/>
                    <a:p>
                      <a:pPr algn="l">
                        <a:spcAft>
                          <a:spcPts val="0"/>
                        </a:spcAft>
                      </a:pPr>
                      <a:r>
                        <a:rPr lang="zh-CN" sz="1200" kern="100">
                          <a:effectLst/>
                          <a:latin typeface="Times New Roman" panose="02020603050405020304" pitchFamily="18" charset="0"/>
                          <a:ea typeface="微软雅黑" panose="020B0503020204020204" pitchFamily="34" charset="-122"/>
                          <a:cs typeface="Times New Roman" panose="02020603050405020304" pitchFamily="18" charset="0"/>
                        </a:rPr>
                        <a:t>按规定开展清洁生产情况</a:t>
                      </a:r>
                    </a:p>
                  </a:txBody>
                  <a:tcPr marL="5962" marR="5962" marT="0" marB="0" anchor="ctr"/>
                </a:tc>
                <a:tc>
                  <a:txBody>
                    <a:bodyPr/>
                    <a:lstStyle/>
                    <a:p>
                      <a:pPr algn="ctr">
                        <a:spcAft>
                          <a:spcPts val="0"/>
                        </a:spcAft>
                      </a:pPr>
                      <a:r>
                        <a:rPr lang="en-US" sz="1200" kern="100">
                          <a:effectLst/>
                          <a:latin typeface="Times New Roman" panose="02020603050405020304" pitchFamily="18" charset="0"/>
                          <a:ea typeface="微软雅黑" panose="020B0503020204020204" pitchFamily="34" charset="-122"/>
                          <a:cs typeface="Times New Roman" panose="02020603050405020304" pitchFamily="18" charset="0"/>
                        </a:rPr>
                        <a:t>4</a:t>
                      </a:r>
                      <a:endParaRPr lang="zh-CN" sz="1200" kern="100">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5962" marR="5962" marT="0" marB="0" anchor="ctr"/>
                </a:tc>
              </a:tr>
              <a:tr h="202703">
                <a:tc vMerge="1">
                  <a:txBody>
                    <a:bodyPr/>
                    <a:lstStyle/>
                    <a:p>
                      <a:endParaRPr lang="zh-CN" altLang="en-US"/>
                    </a:p>
                  </a:txBody>
                  <a:tcPr/>
                </a:tc>
                <a:tc vMerge="1">
                  <a:txBody>
                    <a:bodyPr/>
                    <a:lstStyle/>
                    <a:p>
                      <a:endParaRPr lang="zh-CN" altLang="en-US"/>
                    </a:p>
                  </a:txBody>
                  <a:tcPr/>
                </a:tc>
                <a:tc>
                  <a:txBody>
                    <a:bodyPr/>
                    <a:lstStyle/>
                    <a:p>
                      <a:pPr algn="l">
                        <a:spcAft>
                          <a:spcPts val="0"/>
                        </a:spcAft>
                      </a:pPr>
                      <a:r>
                        <a:rPr lang="zh-CN" sz="1200" kern="100">
                          <a:effectLst/>
                          <a:latin typeface="Times New Roman" panose="02020603050405020304" pitchFamily="18" charset="0"/>
                          <a:ea typeface="微软雅黑" panose="020B0503020204020204" pitchFamily="34" charset="-122"/>
                          <a:cs typeface="Times New Roman" panose="02020603050405020304" pitchFamily="18" charset="0"/>
                        </a:rPr>
                        <a:t>环境突发事件应急处理措施及应急预案</a:t>
                      </a:r>
                    </a:p>
                  </a:txBody>
                  <a:tcPr marL="5962" marR="5962" marT="0" marB="0" anchor="ctr"/>
                </a:tc>
                <a:tc>
                  <a:txBody>
                    <a:bodyPr/>
                    <a:lstStyle/>
                    <a:p>
                      <a:pPr algn="ctr">
                        <a:spcAft>
                          <a:spcPts val="0"/>
                        </a:spcAft>
                      </a:pPr>
                      <a:r>
                        <a:rPr lang="en-US" sz="1200" kern="100">
                          <a:effectLst/>
                          <a:latin typeface="Times New Roman" panose="02020603050405020304" pitchFamily="18" charset="0"/>
                          <a:ea typeface="微软雅黑" panose="020B0503020204020204" pitchFamily="34" charset="-122"/>
                          <a:cs typeface="Times New Roman" panose="02020603050405020304" pitchFamily="18" charset="0"/>
                        </a:rPr>
                        <a:t>4</a:t>
                      </a:r>
                      <a:endParaRPr lang="zh-CN" sz="1200" kern="100">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5962" marR="5962" marT="0" marB="0" anchor="ctr"/>
                </a:tc>
              </a:tr>
              <a:tr h="190779">
                <a:tc vMerge="1">
                  <a:txBody>
                    <a:bodyPr/>
                    <a:lstStyle/>
                    <a:p>
                      <a:endParaRPr lang="zh-CN" altLang="en-US"/>
                    </a:p>
                  </a:txBody>
                  <a:tcPr/>
                </a:tc>
                <a:tc vMerge="1">
                  <a:txBody>
                    <a:bodyPr/>
                    <a:lstStyle/>
                    <a:p>
                      <a:endParaRPr lang="zh-CN" altLang="en-US"/>
                    </a:p>
                  </a:txBody>
                  <a:tcPr/>
                </a:tc>
                <a:tc>
                  <a:txBody>
                    <a:bodyPr/>
                    <a:lstStyle/>
                    <a:p>
                      <a:pPr algn="l">
                        <a:spcAft>
                          <a:spcPts val="0"/>
                        </a:spcAft>
                      </a:pPr>
                      <a:r>
                        <a:rPr lang="zh-CN" sz="1200" kern="100">
                          <a:effectLst/>
                          <a:latin typeface="Times New Roman" panose="02020603050405020304" pitchFamily="18" charset="0"/>
                          <a:ea typeface="微软雅黑" panose="020B0503020204020204" pitchFamily="34" charset="-122"/>
                          <a:cs typeface="Times New Roman" panose="02020603050405020304" pitchFamily="18" charset="0"/>
                        </a:rPr>
                        <a:t>针对提升环境绩效的投资与技术改造</a:t>
                      </a:r>
                    </a:p>
                  </a:txBody>
                  <a:tcPr marL="5962" marR="5962" marT="0" marB="0" anchor="ctr"/>
                </a:tc>
                <a:tc>
                  <a:txBody>
                    <a:bodyPr/>
                    <a:lstStyle/>
                    <a:p>
                      <a:pPr algn="ctr">
                        <a:spcAft>
                          <a:spcPts val="0"/>
                        </a:spcAft>
                      </a:pPr>
                      <a:r>
                        <a:rPr lang="en-US" sz="1200" kern="100">
                          <a:effectLst/>
                          <a:latin typeface="Times New Roman" panose="02020603050405020304" pitchFamily="18" charset="0"/>
                          <a:ea typeface="微软雅黑" panose="020B0503020204020204" pitchFamily="34" charset="-122"/>
                          <a:cs typeface="Times New Roman" panose="02020603050405020304" pitchFamily="18" charset="0"/>
                        </a:rPr>
                        <a:t>4</a:t>
                      </a:r>
                      <a:endParaRPr lang="zh-CN" sz="1200" kern="100">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5962" marR="5962" marT="0" marB="0" anchor="ctr"/>
                </a:tc>
              </a:tr>
              <a:tr h="107313">
                <a:tc vMerge="1">
                  <a:txBody>
                    <a:bodyPr/>
                    <a:lstStyle/>
                    <a:p>
                      <a:endParaRPr lang="zh-CN" altLang="en-US"/>
                    </a:p>
                  </a:txBody>
                  <a:tcPr/>
                </a:tc>
                <a:tc vMerge="1">
                  <a:txBody>
                    <a:bodyPr/>
                    <a:lstStyle/>
                    <a:p>
                      <a:endParaRPr lang="zh-CN" altLang="en-US"/>
                    </a:p>
                  </a:txBody>
                  <a:tcPr/>
                </a:tc>
                <a:tc>
                  <a:txBody>
                    <a:bodyPr/>
                    <a:lstStyle/>
                    <a:p>
                      <a:pPr algn="l">
                        <a:spcAft>
                          <a:spcPts val="0"/>
                        </a:spcAft>
                      </a:pPr>
                      <a:r>
                        <a:rPr lang="zh-CN" sz="1200" kern="100">
                          <a:effectLst/>
                          <a:latin typeface="Times New Roman" panose="02020603050405020304" pitchFamily="18" charset="0"/>
                          <a:ea typeface="微软雅黑" panose="020B0503020204020204" pitchFamily="34" charset="-122"/>
                          <a:cs typeface="Times New Roman" panose="02020603050405020304" pitchFamily="18" charset="0"/>
                        </a:rPr>
                        <a:t>使用新能源或自发电</a:t>
                      </a:r>
                    </a:p>
                  </a:txBody>
                  <a:tcPr marL="5962" marR="5962" marT="0" marB="0" anchor="ctr"/>
                </a:tc>
                <a:tc>
                  <a:txBody>
                    <a:bodyPr/>
                    <a:lstStyle/>
                    <a:p>
                      <a:pPr algn="ctr">
                        <a:spcAft>
                          <a:spcPts val="0"/>
                        </a:spcAft>
                      </a:pPr>
                      <a:r>
                        <a:rPr lang="en-US" sz="1200" kern="100">
                          <a:effectLst/>
                          <a:latin typeface="Times New Roman" panose="02020603050405020304" pitchFamily="18" charset="0"/>
                          <a:ea typeface="微软雅黑" panose="020B0503020204020204" pitchFamily="34" charset="-122"/>
                          <a:cs typeface="Times New Roman" panose="02020603050405020304" pitchFamily="18" charset="0"/>
                        </a:rPr>
                        <a:t>4</a:t>
                      </a:r>
                      <a:endParaRPr lang="zh-CN" sz="1200" kern="100">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5962" marR="5962" marT="0" marB="0" anchor="ctr"/>
                </a:tc>
              </a:tr>
              <a:tr h="71542">
                <a:tc vMerge="1">
                  <a:txBody>
                    <a:bodyPr/>
                    <a:lstStyle/>
                    <a:p>
                      <a:endParaRPr lang="zh-CN" altLang="en-US"/>
                    </a:p>
                  </a:txBody>
                  <a:tcPr/>
                </a:tc>
                <a:tc vMerge="1">
                  <a:txBody>
                    <a:bodyPr/>
                    <a:lstStyle/>
                    <a:p>
                      <a:endParaRPr lang="zh-CN" altLang="en-US"/>
                    </a:p>
                  </a:txBody>
                  <a:tcPr/>
                </a:tc>
                <a:tc>
                  <a:txBody>
                    <a:bodyPr/>
                    <a:lstStyle/>
                    <a:p>
                      <a:pPr algn="l">
                        <a:spcAft>
                          <a:spcPts val="0"/>
                        </a:spcAft>
                      </a:pPr>
                      <a:r>
                        <a:rPr lang="zh-CN" sz="1200" kern="100">
                          <a:effectLst/>
                          <a:latin typeface="Times New Roman" panose="02020603050405020304" pitchFamily="18" charset="0"/>
                          <a:ea typeface="微软雅黑" panose="020B0503020204020204" pitchFamily="34" charset="-122"/>
                          <a:cs typeface="Times New Roman" panose="02020603050405020304" pitchFamily="18" charset="0"/>
                        </a:rPr>
                        <a:t>其他绿色行为</a:t>
                      </a:r>
                    </a:p>
                  </a:txBody>
                  <a:tcPr marL="5962" marR="5962" marT="0" marB="0" anchor="ctr"/>
                </a:tc>
                <a:tc>
                  <a:txBody>
                    <a:bodyPr/>
                    <a:lstStyle/>
                    <a:p>
                      <a:pPr algn="ctr">
                        <a:spcAft>
                          <a:spcPts val="0"/>
                        </a:spcAft>
                      </a:pPr>
                      <a:r>
                        <a:rPr lang="en-US" sz="1200" kern="100">
                          <a:effectLst/>
                          <a:latin typeface="Times New Roman" panose="02020603050405020304" pitchFamily="18" charset="0"/>
                          <a:ea typeface="微软雅黑" panose="020B0503020204020204" pitchFamily="34" charset="-122"/>
                          <a:cs typeface="Times New Roman" panose="02020603050405020304" pitchFamily="18" charset="0"/>
                        </a:rPr>
                        <a:t>4</a:t>
                      </a:r>
                      <a:endParaRPr lang="zh-CN" sz="1200" kern="100">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5962" marR="5962" marT="0" marB="0" anchor="ctr"/>
                </a:tc>
              </a:tr>
              <a:tr h="83466">
                <a:tc vMerge="1">
                  <a:txBody>
                    <a:bodyPr/>
                    <a:lstStyle/>
                    <a:p>
                      <a:endParaRPr lang="zh-CN" altLang="en-US"/>
                    </a:p>
                  </a:txBody>
                  <a:tcPr/>
                </a:tc>
                <a:tc vMerge="1">
                  <a:txBody>
                    <a:bodyPr/>
                    <a:lstStyle/>
                    <a:p>
                      <a:endParaRPr lang="zh-CN" altLang="en-US"/>
                    </a:p>
                  </a:txBody>
                  <a:tcPr/>
                </a:tc>
                <a:tc>
                  <a:txBody>
                    <a:bodyPr/>
                    <a:lstStyle/>
                    <a:p>
                      <a:pPr algn="l">
                        <a:spcAft>
                          <a:spcPts val="0"/>
                        </a:spcAft>
                      </a:pPr>
                      <a:r>
                        <a:rPr lang="zh-CN" sz="1200" kern="100">
                          <a:effectLst/>
                          <a:latin typeface="Times New Roman" panose="02020603050405020304" pitchFamily="18" charset="0"/>
                          <a:ea typeface="微软雅黑" panose="020B0503020204020204" pitchFamily="34" charset="-122"/>
                          <a:cs typeface="Times New Roman" panose="02020603050405020304" pitchFamily="18" charset="0"/>
                        </a:rPr>
                        <a:t>环保培训和教育</a:t>
                      </a:r>
                    </a:p>
                  </a:txBody>
                  <a:tcPr marL="5962" marR="5962" marT="0" marB="0" anchor="ctr"/>
                </a:tc>
                <a:tc>
                  <a:txBody>
                    <a:bodyPr/>
                    <a:lstStyle/>
                    <a:p>
                      <a:pPr algn="ctr">
                        <a:spcAft>
                          <a:spcPts val="0"/>
                        </a:spcAft>
                      </a:pPr>
                      <a:r>
                        <a:rPr lang="en-US" sz="1200" kern="100">
                          <a:effectLst/>
                          <a:latin typeface="Times New Roman" panose="02020603050405020304" pitchFamily="18" charset="0"/>
                          <a:ea typeface="微软雅黑" panose="020B0503020204020204" pitchFamily="34" charset="-122"/>
                          <a:cs typeface="Times New Roman" panose="02020603050405020304" pitchFamily="18" charset="0"/>
                        </a:rPr>
                        <a:t>4</a:t>
                      </a:r>
                      <a:endParaRPr lang="zh-CN" sz="1200" kern="100">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5962" marR="5962" marT="0" marB="0" anchor="ctr"/>
                </a:tc>
              </a:tr>
              <a:tr h="47695">
                <a:tc vMerge="1">
                  <a:txBody>
                    <a:bodyPr/>
                    <a:lstStyle/>
                    <a:p>
                      <a:endParaRPr lang="zh-CN" altLang="en-US"/>
                    </a:p>
                  </a:txBody>
                  <a:tcPr/>
                </a:tc>
                <a:tc rowSpan="10">
                  <a:txBody>
                    <a:bodyPr/>
                    <a:lstStyle/>
                    <a:p>
                      <a:pPr algn="ctr">
                        <a:spcAft>
                          <a:spcPts val="0"/>
                        </a:spcAft>
                      </a:pPr>
                      <a:r>
                        <a:rPr lang="zh-CN" sz="1200" kern="100">
                          <a:effectLst/>
                          <a:latin typeface="Times New Roman" panose="02020603050405020304" pitchFamily="18" charset="0"/>
                          <a:ea typeface="微软雅黑" panose="020B0503020204020204" pitchFamily="34" charset="-122"/>
                          <a:cs typeface="Times New Roman" panose="02020603050405020304" pitchFamily="18" charset="0"/>
                        </a:rPr>
                        <a:t>环境效果信息披露</a:t>
                      </a:r>
                    </a:p>
                  </a:txBody>
                  <a:tcPr marL="5962" marR="5962" marT="0" marB="0" anchor="ctr"/>
                </a:tc>
                <a:tc>
                  <a:txBody>
                    <a:bodyPr/>
                    <a:lstStyle/>
                    <a:p>
                      <a:pPr algn="l">
                        <a:spcAft>
                          <a:spcPts val="0"/>
                        </a:spcAft>
                      </a:pPr>
                      <a:r>
                        <a:rPr lang="zh-CN" sz="1200" kern="100">
                          <a:effectLst/>
                          <a:latin typeface="Times New Roman" panose="02020603050405020304" pitchFamily="18" charset="0"/>
                          <a:ea typeface="微软雅黑" panose="020B0503020204020204" pitchFamily="34" charset="-122"/>
                          <a:cs typeface="Times New Roman" panose="02020603050405020304" pitchFamily="18" charset="0"/>
                        </a:rPr>
                        <a:t>综合能耗</a:t>
                      </a:r>
                    </a:p>
                  </a:txBody>
                  <a:tcPr marL="5962" marR="5962" marT="0" marB="0" anchor="ctr"/>
                </a:tc>
                <a:tc>
                  <a:txBody>
                    <a:bodyPr/>
                    <a:lstStyle/>
                    <a:p>
                      <a:pPr algn="ctr">
                        <a:spcAft>
                          <a:spcPts val="0"/>
                        </a:spcAft>
                      </a:pPr>
                      <a:r>
                        <a:rPr lang="en-US" sz="1200" kern="100">
                          <a:effectLst/>
                          <a:latin typeface="Times New Roman" panose="02020603050405020304" pitchFamily="18" charset="0"/>
                          <a:ea typeface="微软雅黑" panose="020B0503020204020204" pitchFamily="34" charset="-122"/>
                          <a:cs typeface="Times New Roman" panose="02020603050405020304" pitchFamily="18" charset="0"/>
                        </a:rPr>
                        <a:t>4</a:t>
                      </a:r>
                      <a:endParaRPr lang="zh-CN" sz="1200" kern="100">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5962" marR="5962" marT="0" marB="0" anchor="ctr"/>
                </a:tc>
              </a:tr>
              <a:tr h="47695">
                <a:tc vMerge="1">
                  <a:txBody>
                    <a:bodyPr/>
                    <a:lstStyle/>
                    <a:p>
                      <a:endParaRPr lang="zh-CN" altLang="en-US"/>
                    </a:p>
                  </a:txBody>
                  <a:tcPr/>
                </a:tc>
                <a:tc vMerge="1">
                  <a:txBody>
                    <a:bodyPr/>
                    <a:lstStyle/>
                    <a:p>
                      <a:endParaRPr lang="zh-CN" altLang="en-US"/>
                    </a:p>
                  </a:txBody>
                  <a:tcPr/>
                </a:tc>
                <a:tc>
                  <a:txBody>
                    <a:bodyPr/>
                    <a:lstStyle/>
                    <a:p>
                      <a:pPr algn="l">
                        <a:spcAft>
                          <a:spcPts val="0"/>
                        </a:spcAft>
                      </a:pPr>
                      <a:r>
                        <a:rPr lang="zh-CN" sz="1200" kern="100">
                          <a:effectLst/>
                          <a:latin typeface="Times New Roman" panose="02020603050405020304" pitchFamily="18" charset="0"/>
                          <a:ea typeface="微软雅黑" panose="020B0503020204020204" pitchFamily="34" charset="-122"/>
                          <a:cs typeface="Times New Roman" panose="02020603050405020304" pitchFamily="18" charset="0"/>
                        </a:rPr>
                        <a:t>新鲜水耗</a:t>
                      </a:r>
                    </a:p>
                  </a:txBody>
                  <a:tcPr marL="5962" marR="5962" marT="0" marB="0" anchor="ctr"/>
                </a:tc>
                <a:tc>
                  <a:txBody>
                    <a:bodyPr/>
                    <a:lstStyle/>
                    <a:p>
                      <a:pPr algn="ctr">
                        <a:spcAft>
                          <a:spcPts val="0"/>
                        </a:spcAft>
                      </a:pPr>
                      <a:r>
                        <a:rPr lang="en-US" sz="1200" kern="100">
                          <a:effectLst/>
                          <a:latin typeface="Times New Roman" panose="02020603050405020304" pitchFamily="18" charset="0"/>
                          <a:ea typeface="微软雅黑" panose="020B0503020204020204" pitchFamily="34" charset="-122"/>
                          <a:cs typeface="Times New Roman" panose="02020603050405020304" pitchFamily="18" charset="0"/>
                        </a:rPr>
                        <a:t>4</a:t>
                      </a:r>
                      <a:endParaRPr lang="zh-CN" sz="1200" kern="100">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5962" marR="5962" marT="0" marB="0" anchor="ctr"/>
                </a:tc>
              </a:tr>
              <a:tr h="47695">
                <a:tc vMerge="1">
                  <a:txBody>
                    <a:bodyPr/>
                    <a:lstStyle/>
                    <a:p>
                      <a:endParaRPr lang="zh-CN" altLang="en-US"/>
                    </a:p>
                  </a:txBody>
                  <a:tcPr/>
                </a:tc>
                <a:tc vMerge="1">
                  <a:txBody>
                    <a:bodyPr/>
                    <a:lstStyle/>
                    <a:p>
                      <a:endParaRPr lang="zh-CN" altLang="en-US"/>
                    </a:p>
                  </a:txBody>
                  <a:tcPr/>
                </a:tc>
                <a:tc>
                  <a:txBody>
                    <a:bodyPr/>
                    <a:lstStyle/>
                    <a:p>
                      <a:pPr algn="l">
                        <a:spcAft>
                          <a:spcPts val="0"/>
                        </a:spcAft>
                      </a:pPr>
                      <a:r>
                        <a:rPr lang="zh-CN" sz="1200" kern="100">
                          <a:effectLst/>
                          <a:latin typeface="Times New Roman" panose="02020603050405020304" pitchFamily="18" charset="0"/>
                          <a:ea typeface="微软雅黑" panose="020B0503020204020204" pitchFamily="34" charset="-122"/>
                          <a:cs typeface="Times New Roman" panose="02020603050405020304" pitchFamily="18" charset="0"/>
                        </a:rPr>
                        <a:t>废水排放</a:t>
                      </a:r>
                    </a:p>
                  </a:txBody>
                  <a:tcPr marL="5962" marR="5962" marT="0" marB="0" anchor="ctr"/>
                </a:tc>
                <a:tc>
                  <a:txBody>
                    <a:bodyPr/>
                    <a:lstStyle/>
                    <a:p>
                      <a:pPr algn="ctr">
                        <a:spcAft>
                          <a:spcPts val="0"/>
                        </a:spcAft>
                      </a:pPr>
                      <a:r>
                        <a:rPr lang="en-US" sz="1200" kern="100">
                          <a:effectLst/>
                          <a:latin typeface="Times New Roman" panose="02020603050405020304" pitchFamily="18" charset="0"/>
                          <a:ea typeface="微软雅黑" panose="020B0503020204020204" pitchFamily="34" charset="-122"/>
                          <a:cs typeface="Times New Roman" panose="02020603050405020304" pitchFamily="18" charset="0"/>
                        </a:rPr>
                        <a:t>4</a:t>
                      </a:r>
                      <a:endParaRPr lang="zh-CN" sz="1200" kern="100">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5962" marR="5962" marT="0" marB="0" anchor="ctr"/>
                </a:tc>
              </a:tr>
              <a:tr h="83466">
                <a:tc vMerge="1">
                  <a:txBody>
                    <a:bodyPr/>
                    <a:lstStyle/>
                    <a:p>
                      <a:endParaRPr lang="zh-CN" altLang="en-US"/>
                    </a:p>
                  </a:txBody>
                  <a:tcPr/>
                </a:tc>
                <a:tc vMerge="1">
                  <a:txBody>
                    <a:bodyPr/>
                    <a:lstStyle/>
                    <a:p>
                      <a:endParaRPr lang="zh-CN" altLang="en-US"/>
                    </a:p>
                  </a:txBody>
                  <a:tcPr/>
                </a:tc>
                <a:tc>
                  <a:txBody>
                    <a:bodyPr/>
                    <a:lstStyle/>
                    <a:p>
                      <a:pPr algn="l">
                        <a:spcAft>
                          <a:spcPts val="0"/>
                        </a:spcAft>
                      </a:pPr>
                      <a:r>
                        <a:rPr lang="zh-CN" sz="1200" kern="100">
                          <a:effectLst/>
                          <a:latin typeface="Times New Roman" panose="02020603050405020304" pitchFamily="18" charset="0"/>
                          <a:ea typeface="微软雅黑" panose="020B0503020204020204" pitchFamily="34" charset="-122"/>
                          <a:cs typeface="Times New Roman" panose="02020603050405020304" pitchFamily="18" charset="0"/>
                        </a:rPr>
                        <a:t>化学需氧量排放</a:t>
                      </a:r>
                    </a:p>
                  </a:txBody>
                  <a:tcPr marL="5962" marR="5962" marT="0" marB="0" anchor="ctr"/>
                </a:tc>
                <a:tc>
                  <a:txBody>
                    <a:bodyPr/>
                    <a:lstStyle/>
                    <a:p>
                      <a:pPr algn="ctr">
                        <a:spcAft>
                          <a:spcPts val="0"/>
                        </a:spcAft>
                      </a:pPr>
                      <a:r>
                        <a:rPr lang="en-US" sz="1200" kern="100">
                          <a:effectLst/>
                          <a:latin typeface="Times New Roman" panose="02020603050405020304" pitchFamily="18" charset="0"/>
                          <a:ea typeface="微软雅黑" panose="020B0503020204020204" pitchFamily="34" charset="-122"/>
                          <a:cs typeface="Times New Roman" panose="02020603050405020304" pitchFamily="18" charset="0"/>
                        </a:rPr>
                        <a:t>4</a:t>
                      </a:r>
                      <a:endParaRPr lang="zh-CN" sz="1200" kern="100">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5962" marR="5962" marT="0" marB="0" anchor="ctr"/>
                </a:tc>
              </a:tr>
              <a:tr h="83466">
                <a:tc vMerge="1">
                  <a:txBody>
                    <a:bodyPr/>
                    <a:lstStyle/>
                    <a:p>
                      <a:endParaRPr lang="zh-CN" altLang="en-US"/>
                    </a:p>
                  </a:txBody>
                  <a:tcPr/>
                </a:tc>
                <a:tc vMerge="1">
                  <a:txBody>
                    <a:bodyPr/>
                    <a:lstStyle/>
                    <a:p>
                      <a:endParaRPr lang="zh-CN" altLang="en-US"/>
                    </a:p>
                  </a:txBody>
                  <a:tcPr/>
                </a:tc>
                <a:tc>
                  <a:txBody>
                    <a:bodyPr/>
                    <a:lstStyle/>
                    <a:p>
                      <a:pPr algn="l">
                        <a:spcAft>
                          <a:spcPts val="0"/>
                        </a:spcAft>
                      </a:pPr>
                      <a:r>
                        <a:rPr lang="zh-CN" sz="1200" kern="100">
                          <a:effectLst/>
                          <a:latin typeface="Times New Roman" panose="02020603050405020304" pitchFamily="18" charset="0"/>
                          <a:ea typeface="微软雅黑" panose="020B0503020204020204" pitchFamily="34" charset="-122"/>
                          <a:cs typeface="Times New Roman" panose="02020603050405020304" pitchFamily="18" charset="0"/>
                        </a:rPr>
                        <a:t>氨氮排放量排放</a:t>
                      </a:r>
                    </a:p>
                  </a:txBody>
                  <a:tcPr marL="5962" marR="5962" marT="0" marB="0" anchor="ctr"/>
                </a:tc>
                <a:tc>
                  <a:txBody>
                    <a:bodyPr/>
                    <a:lstStyle/>
                    <a:p>
                      <a:pPr algn="ctr">
                        <a:spcAft>
                          <a:spcPts val="0"/>
                        </a:spcAft>
                      </a:pPr>
                      <a:r>
                        <a:rPr lang="en-US" sz="1200" kern="100">
                          <a:effectLst/>
                          <a:latin typeface="Times New Roman" panose="02020603050405020304" pitchFamily="18" charset="0"/>
                          <a:ea typeface="微软雅黑" panose="020B0503020204020204" pitchFamily="34" charset="-122"/>
                          <a:cs typeface="Times New Roman" panose="02020603050405020304" pitchFamily="18" charset="0"/>
                        </a:rPr>
                        <a:t>4</a:t>
                      </a:r>
                      <a:endParaRPr lang="zh-CN" sz="1200" kern="100">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5962" marR="5962" marT="0" marB="0" anchor="ctr"/>
                </a:tc>
              </a:tr>
              <a:tr h="71542">
                <a:tc vMerge="1">
                  <a:txBody>
                    <a:bodyPr/>
                    <a:lstStyle/>
                    <a:p>
                      <a:endParaRPr lang="zh-CN" altLang="en-US"/>
                    </a:p>
                  </a:txBody>
                  <a:tcPr/>
                </a:tc>
                <a:tc vMerge="1">
                  <a:txBody>
                    <a:bodyPr/>
                    <a:lstStyle/>
                    <a:p>
                      <a:endParaRPr lang="zh-CN" altLang="en-US"/>
                    </a:p>
                  </a:txBody>
                  <a:tcPr/>
                </a:tc>
                <a:tc>
                  <a:txBody>
                    <a:bodyPr/>
                    <a:lstStyle/>
                    <a:p>
                      <a:pPr algn="l">
                        <a:spcAft>
                          <a:spcPts val="0"/>
                        </a:spcAft>
                      </a:pPr>
                      <a:r>
                        <a:rPr lang="zh-CN" sz="1200" kern="100">
                          <a:effectLst/>
                          <a:latin typeface="Times New Roman" panose="02020603050405020304" pitchFamily="18" charset="0"/>
                          <a:ea typeface="微软雅黑" panose="020B0503020204020204" pitchFamily="34" charset="-122"/>
                          <a:cs typeface="Times New Roman" panose="02020603050405020304" pitchFamily="18" charset="0"/>
                        </a:rPr>
                        <a:t>二氧化硫排放</a:t>
                      </a:r>
                    </a:p>
                  </a:txBody>
                  <a:tcPr marL="5962" marR="5962" marT="0" marB="0" anchor="ctr"/>
                </a:tc>
                <a:tc>
                  <a:txBody>
                    <a:bodyPr/>
                    <a:lstStyle/>
                    <a:p>
                      <a:pPr algn="ctr">
                        <a:spcAft>
                          <a:spcPts val="0"/>
                        </a:spcAft>
                      </a:pPr>
                      <a:r>
                        <a:rPr lang="en-US" sz="1200" kern="100">
                          <a:effectLst/>
                          <a:latin typeface="Times New Roman" panose="02020603050405020304" pitchFamily="18" charset="0"/>
                          <a:ea typeface="微软雅黑" panose="020B0503020204020204" pitchFamily="34" charset="-122"/>
                          <a:cs typeface="Times New Roman" panose="02020603050405020304" pitchFamily="18" charset="0"/>
                        </a:rPr>
                        <a:t>4</a:t>
                      </a:r>
                      <a:endParaRPr lang="zh-CN" sz="1200" kern="100">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5962" marR="5962" marT="0" marB="0" anchor="ctr"/>
                </a:tc>
              </a:tr>
              <a:tr h="71542">
                <a:tc vMerge="1">
                  <a:txBody>
                    <a:bodyPr/>
                    <a:lstStyle/>
                    <a:p>
                      <a:endParaRPr lang="zh-CN" altLang="en-US"/>
                    </a:p>
                  </a:txBody>
                  <a:tcPr/>
                </a:tc>
                <a:tc vMerge="1">
                  <a:txBody>
                    <a:bodyPr/>
                    <a:lstStyle/>
                    <a:p>
                      <a:endParaRPr lang="zh-CN" altLang="en-US"/>
                    </a:p>
                  </a:txBody>
                  <a:tcPr/>
                </a:tc>
                <a:tc>
                  <a:txBody>
                    <a:bodyPr/>
                    <a:lstStyle/>
                    <a:p>
                      <a:pPr algn="l">
                        <a:spcAft>
                          <a:spcPts val="0"/>
                        </a:spcAft>
                      </a:pPr>
                      <a:r>
                        <a:rPr lang="zh-CN" sz="1200" kern="100">
                          <a:effectLst/>
                          <a:latin typeface="Times New Roman" panose="02020603050405020304" pitchFamily="18" charset="0"/>
                          <a:ea typeface="微软雅黑" panose="020B0503020204020204" pitchFamily="34" charset="-122"/>
                          <a:cs typeface="Times New Roman" panose="02020603050405020304" pitchFamily="18" charset="0"/>
                        </a:rPr>
                        <a:t>氮氧化物排放</a:t>
                      </a:r>
                    </a:p>
                  </a:txBody>
                  <a:tcPr marL="5962" marR="5962" marT="0" marB="0" anchor="ctr"/>
                </a:tc>
                <a:tc>
                  <a:txBody>
                    <a:bodyPr/>
                    <a:lstStyle/>
                    <a:p>
                      <a:pPr algn="ctr">
                        <a:spcAft>
                          <a:spcPts val="0"/>
                        </a:spcAft>
                      </a:pPr>
                      <a:r>
                        <a:rPr lang="en-US" sz="1200" kern="100">
                          <a:effectLst/>
                          <a:latin typeface="Times New Roman" panose="02020603050405020304" pitchFamily="18" charset="0"/>
                          <a:ea typeface="微软雅黑" panose="020B0503020204020204" pitchFamily="34" charset="-122"/>
                          <a:cs typeface="Times New Roman" panose="02020603050405020304" pitchFamily="18" charset="0"/>
                        </a:rPr>
                        <a:t>4</a:t>
                      </a:r>
                      <a:endParaRPr lang="zh-CN" sz="1200" kern="100">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5962" marR="5962" marT="0" marB="0" anchor="ctr"/>
                </a:tc>
              </a:tr>
              <a:tr h="107313">
                <a:tc vMerge="1">
                  <a:txBody>
                    <a:bodyPr/>
                    <a:lstStyle/>
                    <a:p>
                      <a:endParaRPr lang="zh-CN" altLang="en-US"/>
                    </a:p>
                  </a:txBody>
                  <a:tcPr/>
                </a:tc>
                <a:tc vMerge="1">
                  <a:txBody>
                    <a:bodyPr/>
                    <a:lstStyle/>
                    <a:p>
                      <a:endParaRPr lang="zh-CN" altLang="en-US"/>
                    </a:p>
                  </a:txBody>
                  <a:tcPr/>
                </a:tc>
                <a:tc>
                  <a:txBody>
                    <a:bodyPr/>
                    <a:lstStyle/>
                    <a:p>
                      <a:pPr algn="l">
                        <a:spcAft>
                          <a:spcPts val="0"/>
                        </a:spcAft>
                      </a:pPr>
                      <a:r>
                        <a:rPr lang="zh-CN" sz="1200" kern="100">
                          <a:effectLst/>
                          <a:latin typeface="Times New Roman" panose="02020603050405020304" pitchFamily="18" charset="0"/>
                          <a:ea typeface="微软雅黑" panose="020B0503020204020204" pitchFamily="34" charset="-122"/>
                          <a:cs typeface="Times New Roman" panose="02020603050405020304" pitchFamily="18" charset="0"/>
                        </a:rPr>
                        <a:t>废气中烟、粉尘排放</a:t>
                      </a:r>
                    </a:p>
                  </a:txBody>
                  <a:tcPr marL="5962" marR="5962" marT="0" marB="0" anchor="ctr"/>
                </a:tc>
                <a:tc>
                  <a:txBody>
                    <a:bodyPr/>
                    <a:lstStyle/>
                    <a:p>
                      <a:pPr algn="ctr">
                        <a:spcAft>
                          <a:spcPts val="0"/>
                        </a:spcAft>
                      </a:pPr>
                      <a:r>
                        <a:rPr lang="en-US" sz="1200" kern="100">
                          <a:effectLst/>
                          <a:latin typeface="Times New Roman" panose="02020603050405020304" pitchFamily="18" charset="0"/>
                          <a:ea typeface="微软雅黑" panose="020B0503020204020204" pitchFamily="34" charset="-122"/>
                          <a:cs typeface="Times New Roman" panose="02020603050405020304" pitchFamily="18" charset="0"/>
                        </a:rPr>
                        <a:t>4</a:t>
                      </a:r>
                      <a:endParaRPr lang="zh-CN" sz="1200" kern="100">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5962" marR="5962" marT="0" marB="0" anchor="ctr"/>
                </a:tc>
              </a:tr>
              <a:tr h="393483">
                <a:tc vMerge="1">
                  <a:txBody>
                    <a:bodyPr/>
                    <a:lstStyle/>
                    <a:p>
                      <a:endParaRPr lang="zh-CN" altLang="en-US"/>
                    </a:p>
                  </a:txBody>
                  <a:tcPr/>
                </a:tc>
                <a:tc vMerge="1">
                  <a:txBody>
                    <a:bodyPr/>
                    <a:lstStyle/>
                    <a:p>
                      <a:endParaRPr lang="zh-CN" altLang="en-US"/>
                    </a:p>
                  </a:txBody>
                  <a:tcPr/>
                </a:tc>
                <a:tc>
                  <a:txBody>
                    <a:bodyPr/>
                    <a:lstStyle/>
                    <a:p>
                      <a:pPr algn="l">
                        <a:spcAft>
                          <a:spcPts val="0"/>
                        </a:spcAft>
                      </a:pPr>
                      <a:r>
                        <a:rPr lang="zh-CN" sz="1200" kern="100">
                          <a:effectLst/>
                          <a:latin typeface="Times New Roman" panose="02020603050405020304" pitchFamily="18" charset="0"/>
                          <a:ea typeface="微软雅黑" panose="020B0503020204020204" pitchFamily="34" charset="-122"/>
                          <a:cs typeface="Times New Roman" panose="02020603050405020304" pitchFamily="18" charset="0"/>
                        </a:rPr>
                        <a:t>一般工业固体废物（尾矿、粉煤灰、煤矸石、冶炼废渣、炉渣）综合利用率</a:t>
                      </a:r>
                    </a:p>
                  </a:txBody>
                  <a:tcPr marL="5962" marR="5962" marT="0" marB="0" anchor="ctr"/>
                </a:tc>
                <a:tc>
                  <a:txBody>
                    <a:bodyPr/>
                    <a:lstStyle/>
                    <a:p>
                      <a:pPr algn="ctr">
                        <a:spcAft>
                          <a:spcPts val="0"/>
                        </a:spcAft>
                      </a:pPr>
                      <a:r>
                        <a:rPr lang="en-US" sz="1200" kern="100">
                          <a:effectLst/>
                          <a:latin typeface="Times New Roman" panose="02020603050405020304" pitchFamily="18" charset="0"/>
                          <a:ea typeface="微软雅黑" panose="020B0503020204020204" pitchFamily="34" charset="-122"/>
                          <a:cs typeface="Times New Roman" panose="02020603050405020304" pitchFamily="18" charset="0"/>
                        </a:rPr>
                        <a:t>4</a:t>
                      </a:r>
                      <a:endParaRPr lang="zh-CN" sz="1200" kern="100">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5962" marR="5962" marT="0" marB="0" anchor="ctr"/>
                </a:tc>
              </a:tr>
              <a:tr h="512720">
                <a:tc vMerge="1">
                  <a:txBody>
                    <a:bodyPr/>
                    <a:lstStyle/>
                    <a:p>
                      <a:endParaRPr lang="zh-CN" altLang="en-US"/>
                    </a:p>
                  </a:txBody>
                  <a:tcPr/>
                </a:tc>
                <a:tc vMerge="1">
                  <a:txBody>
                    <a:bodyPr/>
                    <a:lstStyle/>
                    <a:p>
                      <a:endParaRPr lang="zh-CN" altLang="en-US"/>
                    </a:p>
                  </a:txBody>
                  <a:tcPr/>
                </a:tc>
                <a:tc>
                  <a:txBody>
                    <a:bodyPr/>
                    <a:lstStyle/>
                    <a:p>
                      <a:pPr algn="l">
                        <a:spcAft>
                          <a:spcPts val="0"/>
                        </a:spcAft>
                      </a:pPr>
                      <a:r>
                        <a:rPr lang="zh-CN" sz="1200" kern="100">
                          <a:effectLst/>
                          <a:latin typeface="Times New Roman" panose="02020603050405020304" pitchFamily="18" charset="0"/>
                          <a:ea typeface="微软雅黑" panose="020B0503020204020204" pitchFamily="34" charset="-122"/>
                          <a:cs typeface="Times New Roman" panose="02020603050405020304" pitchFamily="18" charset="0"/>
                        </a:rPr>
                        <a:t>工业危险废物（废碱、石棉废物、废酸、有色金属冶炼废物、无机氰化物、废矿物油）安全处置率</a:t>
                      </a:r>
                    </a:p>
                  </a:txBody>
                  <a:tcPr marL="5962" marR="5962" marT="0" marB="0" anchor="ctr"/>
                </a:tc>
                <a:tc>
                  <a:txBody>
                    <a:bodyPr/>
                    <a:lstStyle/>
                    <a:p>
                      <a:pPr algn="ctr">
                        <a:spcAft>
                          <a:spcPts val="0"/>
                        </a:spcAft>
                      </a:pPr>
                      <a:r>
                        <a:rPr lang="en-US" sz="1200" kern="100" dirty="0">
                          <a:effectLst/>
                          <a:latin typeface="Times New Roman" panose="02020603050405020304" pitchFamily="18" charset="0"/>
                          <a:ea typeface="微软雅黑" panose="020B0503020204020204" pitchFamily="34" charset="-122"/>
                          <a:cs typeface="Times New Roman" panose="02020603050405020304" pitchFamily="18" charset="0"/>
                        </a:rPr>
                        <a:t>4</a:t>
                      </a:r>
                      <a:endParaRPr lang="zh-CN" sz="1200" kern="100" dirty="0">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5962" marR="5962" marT="0" marB="0" anchor="ctr"/>
                </a:tc>
              </a:tr>
              <a:tr h="35771">
                <a:tc gridSpan="3">
                  <a:txBody>
                    <a:bodyPr/>
                    <a:lstStyle/>
                    <a:p>
                      <a:pPr algn="l">
                        <a:spcAft>
                          <a:spcPts val="0"/>
                        </a:spcAft>
                      </a:pPr>
                      <a:r>
                        <a:rPr lang="zh-CN" sz="1200" kern="100">
                          <a:effectLst/>
                          <a:latin typeface="Times New Roman" panose="02020603050405020304" pitchFamily="18" charset="0"/>
                          <a:ea typeface="微软雅黑" panose="020B0503020204020204" pitchFamily="34" charset="-122"/>
                          <a:cs typeface="Times New Roman" panose="02020603050405020304" pitchFamily="18" charset="0"/>
                        </a:rPr>
                        <a:t>总计</a:t>
                      </a:r>
                    </a:p>
                  </a:txBody>
                  <a:tcPr marL="5962" marR="5962" marT="0" marB="0" anchor="ctr"/>
                </a:tc>
                <a:tc hMerge="1">
                  <a:txBody>
                    <a:bodyPr/>
                    <a:lstStyle/>
                    <a:p>
                      <a:endParaRPr lang="zh-CN" altLang="en-US"/>
                    </a:p>
                  </a:txBody>
                  <a:tcPr/>
                </a:tc>
                <a:tc hMerge="1">
                  <a:txBody>
                    <a:bodyPr/>
                    <a:lstStyle/>
                    <a:p>
                      <a:endParaRPr lang="zh-CN" altLang="en-US"/>
                    </a:p>
                  </a:txBody>
                  <a:tcPr/>
                </a:tc>
                <a:tc>
                  <a:txBody>
                    <a:bodyPr/>
                    <a:lstStyle/>
                    <a:p>
                      <a:pPr algn="ctr">
                        <a:spcAft>
                          <a:spcPts val="0"/>
                        </a:spcAft>
                      </a:pPr>
                      <a:r>
                        <a:rPr lang="en-US" sz="1200" kern="100" dirty="0">
                          <a:effectLst/>
                          <a:latin typeface="Times New Roman" panose="02020603050405020304" pitchFamily="18" charset="0"/>
                          <a:ea typeface="微软雅黑" panose="020B0503020204020204" pitchFamily="34" charset="-122"/>
                          <a:cs typeface="Times New Roman" panose="02020603050405020304" pitchFamily="18" charset="0"/>
                        </a:rPr>
                        <a:t>100</a:t>
                      </a:r>
                      <a:endParaRPr lang="zh-CN" sz="1200" kern="100" dirty="0">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5962" marR="5962" marT="0" marB="0" anchor="ctr"/>
                </a:tc>
              </a:tr>
            </a:tbl>
          </a:graphicData>
        </a:graphic>
      </p:graphicFrame>
    </p:spTree>
    <p:extLst>
      <p:ext uri="{BB962C8B-B14F-4D97-AF65-F5344CB8AC3E}">
        <p14:creationId xmlns:p14="http://schemas.microsoft.com/office/powerpoint/2010/main" val="341601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rrowheads="1"/>
          </p:cNvSpPr>
          <p:nvPr>
            <p:ph type="title"/>
          </p:nvPr>
        </p:nvSpPr>
        <p:spPr>
          <a:xfrm>
            <a:off x="1691680" y="130175"/>
            <a:ext cx="5300390" cy="798513"/>
          </a:xfrm>
        </p:spPr>
        <p:txBody>
          <a:bodyPr/>
          <a:lstStyle/>
          <a:p>
            <a:pPr algn="ctr"/>
            <a:r>
              <a:rPr lang="zh-CN" altLang="en-US" sz="4000" dirty="0" smtClean="0">
                <a:solidFill>
                  <a:srgbClr val="333399"/>
                </a:solidFill>
              </a:rPr>
              <a:t>（</a:t>
            </a:r>
            <a:r>
              <a:rPr lang="zh-CN" altLang="en-US" sz="4000" dirty="0">
                <a:solidFill>
                  <a:srgbClr val="333399"/>
                </a:solidFill>
              </a:rPr>
              <a:t>一</a:t>
            </a:r>
            <a:r>
              <a:rPr lang="zh-CN" altLang="en-US" sz="4000" dirty="0" smtClean="0">
                <a:solidFill>
                  <a:srgbClr val="333399"/>
                </a:solidFill>
              </a:rPr>
              <a:t>）评估概念与方法</a:t>
            </a:r>
          </a:p>
        </p:txBody>
      </p:sp>
      <p:sp>
        <p:nvSpPr>
          <p:cNvPr id="57347" name="Rectangle 3"/>
          <p:cNvSpPr>
            <a:spLocks noGrp="1" noRot="1" noChangeArrowheads="1"/>
          </p:cNvSpPr>
          <p:nvPr>
            <p:ph type="body" idx="1"/>
          </p:nvPr>
        </p:nvSpPr>
        <p:spPr>
          <a:xfrm>
            <a:off x="395163" y="1052736"/>
            <a:ext cx="8569325" cy="5472112"/>
          </a:xfrm>
        </p:spPr>
        <p:txBody>
          <a:bodyPr/>
          <a:lstStyle/>
          <a:p>
            <a:pPr eaLnBrk="1" hangingPunct="1">
              <a:lnSpc>
                <a:spcPts val="3300"/>
              </a:lnSpc>
              <a:spcBef>
                <a:spcPct val="0"/>
              </a:spcBef>
              <a:spcAft>
                <a:spcPts val="1200"/>
              </a:spcAft>
              <a:buClr>
                <a:srgbClr val="C00000"/>
              </a:buClr>
              <a:buFont typeface="Wingdings" panose="05000000000000000000" pitchFamily="2" charset="2"/>
              <a:buChar char="l"/>
            </a:pPr>
            <a:r>
              <a:rPr lang="zh-CN" altLang="en-US" sz="20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评估指标打分与分级标准</a:t>
            </a:r>
            <a:endParaRPr lang="en-US" altLang="zh-CN" sz="20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a:p>
            <a:pPr marL="0" indent="0" eaLnBrk="1" hangingPunct="1">
              <a:lnSpc>
                <a:spcPct val="150000"/>
              </a:lnSpc>
              <a:spcBef>
                <a:spcPct val="0"/>
              </a:spcBef>
              <a:spcAft>
                <a:spcPts val="1200"/>
              </a:spcAft>
              <a:buClr>
                <a:srgbClr val="C00000"/>
              </a:buClr>
              <a:buNone/>
            </a:pPr>
            <a:r>
              <a:rPr lang="en-US" altLang="zh-CN" sz="2000" b="1"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2012</a:t>
            </a:r>
            <a:r>
              <a:rPr lang="zh-CN" altLang="en-US" sz="2000" b="1"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年</a:t>
            </a:r>
            <a:endParaRPr lang="en-US" altLang="zh-CN" sz="2000" b="1"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a:p>
            <a:pPr marL="0" indent="0" eaLnBrk="1" hangingPunct="1">
              <a:lnSpc>
                <a:spcPct val="150000"/>
              </a:lnSpc>
              <a:spcBef>
                <a:spcPct val="0"/>
              </a:spcBef>
              <a:spcAft>
                <a:spcPts val="1200"/>
              </a:spcAft>
              <a:buClr>
                <a:srgbClr val="C00000"/>
              </a:buClr>
              <a:buNone/>
            </a:pPr>
            <a:r>
              <a:rPr lang="zh-CN" altLang="en-US" sz="1600" dirty="0" smtClean="0">
                <a:latin typeface="Times New Roman" panose="02020603050405020304" pitchFamily="18" charset="0"/>
                <a:ea typeface="微软雅黑" panose="020B0503020204020204" pitchFamily="34" charset="-122"/>
                <a:cs typeface="Times New Roman" panose="02020603050405020304" pitchFamily="18" charset="0"/>
              </a:rPr>
              <a:t>        本</a:t>
            </a: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rPr>
              <a:t>次评估采用</a:t>
            </a:r>
            <a:r>
              <a:rPr lang="zh-CN" altLang="en-US" sz="1600" b="1" dirty="0">
                <a:latin typeface="Times New Roman" panose="02020603050405020304" pitchFamily="18" charset="0"/>
                <a:ea typeface="微软雅黑" panose="020B0503020204020204" pitchFamily="34" charset="-122"/>
                <a:cs typeface="Times New Roman" panose="02020603050405020304" pitchFamily="18" charset="0"/>
              </a:rPr>
              <a:t>等权</a:t>
            </a: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rPr>
              <a:t>法，即认为以上</a:t>
            </a: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26</a:t>
            </a: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rPr>
              <a:t>项环境绩效信息披露指标的重要性都相同，最终得分为所有指标得分之</a:t>
            </a:r>
            <a:r>
              <a:rPr lang="zh-CN" altLang="en-US" sz="1600" dirty="0" smtClean="0">
                <a:latin typeface="Times New Roman" panose="02020603050405020304" pitchFamily="18" charset="0"/>
                <a:ea typeface="微软雅黑" panose="020B0503020204020204" pitchFamily="34" charset="-122"/>
                <a:cs typeface="Times New Roman" panose="02020603050405020304" pitchFamily="18" charset="0"/>
              </a:rPr>
              <a:t>和</a:t>
            </a:r>
            <a:endParaRPr lang="en-US" altLang="zh-CN" sz="1600" dirty="0" smtClean="0">
              <a:latin typeface="Times New Roman" panose="02020603050405020304" pitchFamily="18" charset="0"/>
              <a:ea typeface="微软雅黑" panose="020B0503020204020204" pitchFamily="34" charset="-122"/>
              <a:cs typeface="Times New Roman" panose="02020603050405020304" pitchFamily="18" charset="0"/>
            </a:endParaRPr>
          </a:p>
          <a:p>
            <a:pPr marL="0" indent="0" eaLnBrk="1" hangingPunct="1">
              <a:lnSpc>
                <a:spcPct val="150000"/>
              </a:lnSpc>
              <a:spcBef>
                <a:spcPct val="0"/>
              </a:spcBef>
              <a:spcAft>
                <a:spcPts val="1200"/>
              </a:spcAft>
              <a:buClr>
                <a:srgbClr val="C00000"/>
              </a:buClr>
              <a:buNone/>
            </a:pPr>
            <a:r>
              <a:rPr lang="zh-CN" altLang="en-US" sz="1600" dirty="0" smtClean="0">
                <a:latin typeface="Times New Roman" panose="02020603050405020304" pitchFamily="18" charset="0"/>
                <a:ea typeface="微软雅黑" panose="020B0503020204020204" pitchFamily="34" charset="-122"/>
                <a:cs typeface="Times New Roman" panose="02020603050405020304" pitchFamily="18" charset="0"/>
              </a:rPr>
              <a:t>        披露</a:t>
            </a: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rPr>
              <a:t>形式指标得分赋分为</a:t>
            </a: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0</a:t>
            </a: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rPr>
              <a:t>或</a:t>
            </a: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1</a:t>
            </a: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rPr>
              <a:t>或</a:t>
            </a: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3</a:t>
            </a: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rPr>
              <a:t>或</a:t>
            </a: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5</a:t>
            </a: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rPr>
              <a:t>（且只能唯一）：通过发布环境报告书披露环境绩效信息的上市公司得</a:t>
            </a: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5</a:t>
            </a: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rPr>
              <a:t>分，通过发布社会责任报告或可持续发展报告书进行披露的得</a:t>
            </a: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3</a:t>
            </a: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rPr>
              <a:t>分，仅在年报中披露环境绩效信息的上市公司得</a:t>
            </a: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1</a:t>
            </a: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rPr>
              <a:t>分，未发布任何报告书或年报的得</a:t>
            </a: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0</a:t>
            </a:r>
            <a:r>
              <a:rPr lang="zh-CN" altLang="en-US" sz="1600" dirty="0" smtClean="0">
                <a:latin typeface="Times New Roman" panose="02020603050405020304" pitchFamily="18" charset="0"/>
                <a:ea typeface="微软雅黑" panose="020B0503020204020204" pitchFamily="34" charset="-122"/>
                <a:cs typeface="Times New Roman" panose="02020603050405020304" pitchFamily="18" charset="0"/>
              </a:rPr>
              <a:t>分</a:t>
            </a:r>
            <a:endParaRPr lang="zh-CN" altLang="en-US" sz="1600" dirty="0">
              <a:latin typeface="Times New Roman" panose="02020603050405020304" pitchFamily="18" charset="0"/>
              <a:ea typeface="微软雅黑" panose="020B0503020204020204" pitchFamily="34" charset="-122"/>
              <a:cs typeface="Times New Roman" panose="02020603050405020304" pitchFamily="18" charset="0"/>
            </a:endParaRPr>
          </a:p>
          <a:p>
            <a:pPr marL="0" indent="0" eaLnBrk="1" hangingPunct="1">
              <a:lnSpc>
                <a:spcPct val="150000"/>
              </a:lnSpc>
              <a:spcBef>
                <a:spcPct val="0"/>
              </a:spcBef>
              <a:spcAft>
                <a:spcPts val="1200"/>
              </a:spcAft>
              <a:buClr>
                <a:srgbClr val="C00000"/>
              </a:buClr>
              <a:buNone/>
            </a:pPr>
            <a:r>
              <a:rPr lang="zh-CN" altLang="en-US" sz="1600" dirty="0" smtClean="0">
                <a:latin typeface="Times New Roman" panose="02020603050405020304" pitchFamily="18" charset="0"/>
                <a:ea typeface="微软雅黑" panose="020B0503020204020204" pitchFamily="34" charset="-122"/>
                <a:cs typeface="Times New Roman" panose="02020603050405020304" pitchFamily="18" charset="0"/>
              </a:rPr>
              <a:t>        环境</a:t>
            </a: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rPr>
              <a:t>守法信息披露指标得分赋分为</a:t>
            </a: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0</a:t>
            </a: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rPr>
              <a:t>或</a:t>
            </a: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3</a:t>
            </a: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rPr>
              <a:t>（且只能唯一）：如上市公司对指标进行披露得</a:t>
            </a: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3</a:t>
            </a: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rPr>
              <a:t>分，未披露得</a:t>
            </a: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0</a:t>
            </a:r>
            <a:r>
              <a:rPr lang="zh-CN" altLang="en-US" sz="1600" dirty="0" smtClean="0">
                <a:latin typeface="Times New Roman" panose="02020603050405020304" pitchFamily="18" charset="0"/>
                <a:ea typeface="微软雅黑" panose="020B0503020204020204" pitchFamily="34" charset="-122"/>
                <a:cs typeface="Times New Roman" panose="02020603050405020304" pitchFamily="18" charset="0"/>
              </a:rPr>
              <a:t>分</a:t>
            </a:r>
            <a:endParaRPr lang="zh-CN" altLang="en-US" sz="1600" dirty="0">
              <a:latin typeface="Times New Roman" panose="02020603050405020304" pitchFamily="18" charset="0"/>
              <a:ea typeface="微软雅黑" panose="020B0503020204020204" pitchFamily="34" charset="-122"/>
              <a:cs typeface="Times New Roman" panose="02020603050405020304" pitchFamily="18" charset="0"/>
            </a:endParaRPr>
          </a:p>
          <a:p>
            <a:pPr marL="0" indent="0" eaLnBrk="1" hangingPunct="1">
              <a:lnSpc>
                <a:spcPct val="150000"/>
              </a:lnSpc>
              <a:spcBef>
                <a:spcPct val="0"/>
              </a:spcBef>
              <a:spcAft>
                <a:spcPts val="1200"/>
              </a:spcAft>
              <a:buClr>
                <a:srgbClr val="C00000"/>
              </a:buClr>
              <a:buNone/>
            </a:pPr>
            <a:r>
              <a:rPr lang="zh-CN" altLang="en-US" sz="1600" dirty="0" smtClean="0">
                <a:latin typeface="Times New Roman" panose="02020603050405020304" pitchFamily="18" charset="0"/>
                <a:ea typeface="微软雅黑" panose="020B0503020204020204" pitchFamily="34" charset="-122"/>
                <a:cs typeface="Times New Roman" panose="02020603050405020304" pitchFamily="18" charset="0"/>
              </a:rPr>
              <a:t>        环境管理</a:t>
            </a: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rPr>
              <a:t>信息披露指标得分赋分为</a:t>
            </a: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0</a:t>
            </a: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rPr>
              <a:t>或</a:t>
            </a: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2</a:t>
            </a: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rPr>
              <a:t>或</a:t>
            </a: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4</a:t>
            </a: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rPr>
              <a:t>（且只能唯一</a:t>
            </a:r>
            <a:r>
              <a:rPr lang="zh-CN" altLang="en-US" sz="16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zh-CN" altLang="en-US" sz="1600" dirty="0">
              <a:latin typeface="Times New Roman" panose="02020603050405020304" pitchFamily="18" charset="0"/>
              <a:ea typeface="微软雅黑" panose="020B0503020204020204" pitchFamily="34" charset="-122"/>
              <a:cs typeface="Times New Roman" panose="02020603050405020304" pitchFamily="18" charset="0"/>
            </a:endParaRPr>
          </a:p>
          <a:p>
            <a:pPr marL="0" indent="0" eaLnBrk="1" hangingPunct="1">
              <a:lnSpc>
                <a:spcPct val="150000"/>
              </a:lnSpc>
              <a:spcBef>
                <a:spcPct val="0"/>
              </a:spcBef>
              <a:spcAft>
                <a:spcPts val="1200"/>
              </a:spcAft>
              <a:buClr>
                <a:srgbClr val="C00000"/>
              </a:buClr>
              <a:buNone/>
            </a:pPr>
            <a:r>
              <a:rPr lang="zh-CN" altLang="en-US" sz="1600" dirty="0" smtClean="0">
                <a:latin typeface="Times New Roman" panose="02020603050405020304" pitchFamily="18" charset="0"/>
                <a:ea typeface="微软雅黑" panose="020B0503020204020204" pitchFamily="34" charset="-122"/>
                <a:cs typeface="Times New Roman" panose="02020603050405020304" pitchFamily="18" charset="0"/>
              </a:rPr>
              <a:t>        环境</a:t>
            </a: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rPr>
              <a:t>效果信息披露指标得分赋分为</a:t>
            </a: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0</a:t>
            </a: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rPr>
              <a:t>或</a:t>
            </a: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2</a:t>
            </a: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rPr>
              <a:t>或</a:t>
            </a: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4</a:t>
            </a: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rPr>
              <a:t>（且只能唯一</a:t>
            </a:r>
            <a:r>
              <a:rPr lang="zh-CN" altLang="en-US" sz="16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zh-CN" altLang="en-US" sz="16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57348" name="Rectangle 15" descr="浅色横线"/>
          <p:cNvSpPr>
            <a:spLocks noChangeArrowheads="1"/>
          </p:cNvSpPr>
          <p:nvPr/>
        </p:nvSpPr>
        <p:spPr bwMode="auto">
          <a:xfrm flipV="1">
            <a:off x="571500" y="928688"/>
            <a:ext cx="7929563" cy="117475"/>
          </a:xfrm>
          <a:prstGeom prst="rect">
            <a:avLst/>
          </a:prstGeom>
          <a:pattFill prst="ltHorz">
            <a:fgClr>
              <a:schemeClr val="bg1"/>
            </a:fgClr>
            <a:bgClr>
              <a:srgbClr val="8C2532"/>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800">
                <a:solidFill>
                  <a:schemeClr val="tx2"/>
                </a:solidFill>
                <a:latin typeface="宋体" panose="02010600030101010101" pitchFamily="2" charset="-122"/>
                <a:ea typeface="宋体" panose="02010600030101010101" pitchFamily="2" charset="-122"/>
              </a:defRPr>
            </a:lvl1pPr>
            <a:lvl2pPr marL="742950" indent="-285750" eaLnBrk="0" hangingPunct="0">
              <a:defRPr kumimoji="1" sz="2800">
                <a:solidFill>
                  <a:schemeClr val="tx2"/>
                </a:solidFill>
                <a:latin typeface="宋体" panose="02010600030101010101" pitchFamily="2" charset="-122"/>
                <a:ea typeface="宋体" panose="02010600030101010101" pitchFamily="2" charset="-122"/>
              </a:defRPr>
            </a:lvl2pPr>
            <a:lvl3pPr marL="1143000" indent="-228600" eaLnBrk="0" hangingPunct="0">
              <a:defRPr kumimoji="1" sz="2800">
                <a:solidFill>
                  <a:schemeClr val="tx2"/>
                </a:solidFill>
                <a:latin typeface="宋体" panose="02010600030101010101" pitchFamily="2" charset="-122"/>
                <a:ea typeface="宋体" panose="02010600030101010101" pitchFamily="2" charset="-122"/>
              </a:defRPr>
            </a:lvl3pPr>
            <a:lvl4pPr marL="1600200" indent="-228600" eaLnBrk="0" hangingPunct="0">
              <a:defRPr kumimoji="1" sz="2800">
                <a:solidFill>
                  <a:schemeClr val="tx2"/>
                </a:solidFill>
                <a:latin typeface="宋体" panose="02010600030101010101" pitchFamily="2" charset="-122"/>
                <a:ea typeface="宋体" panose="02010600030101010101" pitchFamily="2" charset="-122"/>
              </a:defRPr>
            </a:lvl4pPr>
            <a:lvl5pPr marL="2057400" indent="-228600" eaLnBrk="0" hangingPunct="0">
              <a:defRPr kumimoji="1" sz="2800">
                <a:solidFill>
                  <a:schemeClr val="tx2"/>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kumimoji="1" sz="2800">
                <a:solidFill>
                  <a:schemeClr val="tx2"/>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kumimoji="1" sz="2800">
                <a:solidFill>
                  <a:schemeClr val="tx2"/>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kumimoji="1" sz="2800">
                <a:solidFill>
                  <a:schemeClr val="tx2"/>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kumimoji="1" sz="2800">
                <a:solidFill>
                  <a:schemeClr val="tx2"/>
                </a:solidFill>
                <a:latin typeface="宋体" panose="02010600030101010101" pitchFamily="2" charset="-122"/>
                <a:ea typeface="宋体" panose="02010600030101010101" pitchFamily="2" charset="-122"/>
              </a:defRPr>
            </a:lvl9pPr>
          </a:lstStyle>
          <a:p>
            <a:pPr eaLnBrk="1" hangingPunct="1"/>
            <a:endParaRPr lang="zh-CN" altLang="en-US"/>
          </a:p>
        </p:txBody>
      </p:sp>
    </p:spTree>
    <p:extLst>
      <p:ext uri="{BB962C8B-B14F-4D97-AF65-F5344CB8AC3E}">
        <p14:creationId xmlns:p14="http://schemas.microsoft.com/office/powerpoint/2010/main" val="5274362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rrowheads="1"/>
          </p:cNvSpPr>
          <p:nvPr>
            <p:ph type="title"/>
          </p:nvPr>
        </p:nvSpPr>
        <p:spPr>
          <a:xfrm>
            <a:off x="1691680" y="130175"/>
            <a:ext cx="5300390" cy="798513"/>
          </a:xfrm>
        </p:spPr>
        <p:txBody>
          <a:bodyPr/>
          <a:lstStyle/>
          <a:p>
            <a:pPr algn="ctr"/>
            <a:r>
              <a:rPr lang="zh-CN" altLang="en-US" sz="4000" dirty="0" smtClean="0">
                <a:solidFill>
                  <a:srgbClr val="333399"/>
                </a:solidFill>
              </a:rPr>
              <a:t>（二）数据来源</a:t>
            </a:r>
          </a:p>
        </p:txBody>
      </p:sp>
      <p:sp>
        <p:nvSpPr>
          <p:cNvPr id="57347" name="Rectangle 3"/>
          <p:cNvSpPr>
            <a:spLocks noGrp="1" noRot="1" noChangeArrowheads="1"/>
          </p:cNvSpPr>
          <p:nvPr>
            <p:ph type="body" idx="1"/>
          </p:nvPr>
        </p:nvSpPr>
        <p:spPr>
          <a:xfrm>
            <a:off x="395163" y="1052736"/>
            <a:ext cx="8569325" cy="5472112"/>
          </a:xfrm>
        </p:spPr>
        <p:txBody>
          <a:bodyPr/>
          <a:lstStyle/>
          <a:p>
            <a:r>
              <a:rPr lang="zh-CN" altLang="zh-CN" sz="16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1</a:t>
            </a:r>
            <a:r>
              <a:rPr lang="zh-CN" altLang="zh-CN" sz="1600" dirty="0">
                <a:latin typeface="Times New Roman" panose="02020603050405020304" pitchFamily="18" charset="0"/>
                <a:ea typeface="微软雅黑" panose="020B0503020204020204" pitchFamily="34" charset="-122"/>
                <a:cs typeface="Times New Roman" panose="02020603050405020304" pitchFamily="18" charset="0"/>
              </a:rPr>
              <a:t>）环境统计数据（基库）</a:t>
            </a:r>
            <a:r>
              <a:rPr lang="zh-CN" altLang="zh-CN" sz="1600" dirty="0" smtClean="0">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rPr>
              <a:t>主要获取上市公司（包括子公司、分公司、联营公司、合营公司）的水资源消耗、能源消耗、污染物产生排放等环境效果指标数据，部分环境守法指标也可从中获得，如污染物排放超标率，环保设施稳定运转率等</a:t>
            </a:r>
            <a:r>
              <a:rPr lang="zh-CN" altLang="zh-CN" sz="1600" dirty="0" smtClean="0">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1600" dirty="0" smtClean="0">
                <a:latin typeface="Times New Roman" panose="02020603050405020304" pitchFamily="18" charset="0"/>
                <a:ea typeface="微软雅黑" panose="020B0503020204020204" pitchFamily="34" charset="-122"/>
                <a:cs typeface="Times New Roman" panose="02020603050405020304" pitchFamily="18" charset="0"/>
              </a:rPr>
              <a:t>有些企业与环境统计数据企业不匹配。</a:t>
            </a:r>
            <a:endParaRPr lang="zh-CN" altLang="zh-CN" sz="1600" dirty="0">
              <a:latin typeface="Times New Roman" panose="02020603050405020304" pitchFamily="18" charset="0"/>
              <a:ea typeface="微软雅黑" panose="020B0503020204020204" pitchFamily="34" charset="-122"/>
              <a:cs typeface="Times New Roman" panose="02020603050405020304" pitchFamily="18" charset="0"/>
            </a:endParaRPr>
          </a:p>
          <a:p>
            <a:r>
              <a:rPr lang="zh-CN" altLang="zh-CN" sz="16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1600" dirty="0">
                <a:latin typeface="Times New Roman" panose="02020603050405020304" pitchFamily="18" charset="0"/>
                <a:ea typeface="微软雅黑" panose="020B0503020204020204" pitchFamily="34" charset="-122"/>
                <a:cs typeface="Times New Roman" panose="02020603050405020304" pitchFamily="18" charset="0"/>
              </a:rPr>
              <a:t>）污染源普查数据（各企业数据）：数据比较可靠和全面，但不能保证每个年度都有。</a:t>
            </a:r>
          </a:p>
          <a:p>
            <a:r>
              <a:rPr lang="zh-CN" altLang="zh-CN" sz="1600" dirty="0" smtClean="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1600" dirty="0" smtClean="0">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1600" dirty="0" smtClean="0">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rPr>
              <a:t>上市公司环境信息披露：主要通过上市公司向社会公布的月报、季报、年报以及环境报告、社会责任报告、可持续发展报告等资料，获取有关上市公司的守法指标、管理指标等信息，如企业环境管理体系的建立、环境信息披露情况、环境事故发生情况等，部分环境效果指标也通过上市公司季报、年报或社会责任报告、可持续发展报告等信息披露内容获得</a:t>
            </a:r>
            <a:r>
              <a:rPr lang="zh-CN" altLang="zh-CN" sz="16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1600" dirty="0" smtClean="0">
              <a:latin typeface="Times New Roman" panose="02020603050405020304" pitchFamily="18" charset="0"/>
              <a:ea typeface="微软雅黑" panose="020B0503020204020204" pitchFamily="34" charset="-122"/>
              <a:cs typeface="Times New Roman" panose="02020603050405020304" pitchFamily="18" charset="0"/>
            </a:endParaRPr>
          </a:p>
          <a:p>
            <a:r>
              <a:rPr lang="zh-CN" altLang="en-US" sz="1600" dirty="0" smtClean="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1600" dirty="0" smtClean="0">
                <a:latin typeface="Times New Roman" panose="02020603050405020304" pitchFamily="18" charset="0"/>
                <a:ea typeface="微软雅黑" panose="020B0503020204020204" pitchFamily="34" charset="-122"/>
                <a:cs typeface="Times New Roman" panose="02020603050405020304" pitchFamily="18" charset="0"/>
              </a:rPr>
              <a:t>4</a:t>
            </a:r>
            <a:r>
              <a:rPr lang="zh-CN" altLang="en-US" sz="1600" dirty="0" smtClean="0">
                <a:latin typeface="Times New Roman" panose="02020603050405020304" pitchFamily="18" charset="0"/>
                <a:ea typeface="微软雅黑" panose="020B0503020204020204" pitchFamily="34" charset="-122"/>
                <a:cs typeface="Times New Roman" panose="02020603050405020304" pitchFamily="18" charset="0"/>
              </a:rPr>
              <a:t>）相关</a:t>
            </a: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rPr>
              <a:t>公众网站资料：通过相关公众网站，如</a:t>
            </a:r>
            <a:r>
              <a:rPr lang="zh-CN" altLang="en-US" sz="16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公众环境研究中心</a:t>
            </a: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rPr>
              <a:t>、中国水网、各上市公司网站、部分媒体披露信息等，获得有关上市公司的守法指标、管理指标等信息，如新、改、扩建项目的环评和“三同时”手续是否齐全、排污许可的合法性、主要污染物总量减排的要求是否得到落实、排污费是否按规定缴纳、年度相关投诉件数、环境事故发生情况</a:t>
            </a:r>
            <a:r>
              <a:rPr lang="zh-CN" altLang="en-US" sz="1600" dirty="0" smtClean="0">
                <a:latin typeface="Times New Roman" panose="02020603050405020304" pitchFamily="18" charset="0"/>
                <a:ea typeface="微软雅黑" panose="020B0503020204020204" pitchFamily="34" charset="-122"/>
                <a:cs typeface="Times New Roman" panose="02020603050405020304" pitchFamily="18" charset="0"/>
              </a:rPr>
              <a:t>等等。</a:t>
            </a:r>
            <a:endParaRPr lang="en-US" altLang="zh-CN" sz="1600" dirty="0" smtClean="0">
              <a:latin typeface="Times New Roman" panose="02020603050405020304" pitchFamily="18" charset="0"/>
              <a:ea typeface="微软雅黑" panose="020B0503020204020204" pitchFamily="34" charset="-122"/>
              <a:cs typeface="Times New Roman" panose="02020603050405020304" pitchFamily="18" charset="0"/>
            </a:endParaRPr>
          </a:p>
          <a:p>
            <a:r>
              <a:rPr lang="zh-CN" altLang="zh-CN" sz="1600" dirty="0" smtClean="0">
                <a:solidFill>
                  <a:schemeClr val="bg1">
                    <a:lumMod val="75000"/>
                  </a:schemeClr>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1600" dirty="0" smtClean="0">
                <a:solidFill>
                  <a:schemeClr val="bg1">
                    <a:lumMod val="75000"/>
                  </a:schemeClr>
                </a:solidFill>
                <a:latin typeface="Times New Roman" panose="02020603050405020304" pitchFamily="18" charset="0"/>
                <a:ea typeface="微软雅黑" panose="020B0503020204020204" pitchFamily="34" charset="-122"/>
                <a:cs typeface="Times New Roman" panose="02020603050405020304" pitchFamily="18" charset="0"/>
              </a:rPr>
              <a:t>5</a:t>
            </a:r>
            <a:r>
              <a:rPr lang="zh-CN" altLang="zh-CN" sz="1600" dirty="0" smtClean="0">
                <a:solidFill>
                  <a:schemeClr val="bg1">
                    <a:lumMod val="75000"/>
                  </a:schemeClr>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1600" dirty="0">
                <a:solidFill>
                  <a:schemeClr val="bg1">
                    <a:lumMod val="75000"/>
                  </a:schemeClr>
                </a:solidFill>
                <a:latin typeface="Times New Roman" panose="02020603050405020304" pitchFamily="18" charset="0"/>
                <a:ea typeface="微软雅黑" panose="020B0503020204020204" pitchFamily="34" charset="-122"/>
                <a:cs typeface="Times New Roman" panose="02020603050405020304" pitchFamily="18" charset="0"/>
              </a:rPr>
              <a:t>上市公司环保核查上报的材料（包括每年应向环保部门上报的材料）：数据和信息比较可靠，且可以按所要求的内容和格式上报。</a:t>
            </a:r>
          </a:p>
          <a:p>
            <a:r>
              <a:rPr lang="zh-CN" altLang="zh-CN" sz="1600" dirty="0" smtClean="0">
                <a:solidFill>
                  <a:schemeClr val="bg1">
                    <a:lumMod val="75000"/>
                  </a:schemeClr>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1600" dirty="0" smtClean="0">
                <a:solidFill>
                  <a:schemeClr val="bg1">
                    <a:lumMod val="75000"/>
                  </a:schemeClr>
                </a:solidFill>
                <a:latin typeface="Times New Roman" panose="02020603050405020304" pitchFamily="18" charset="0"/>
                <a:ea typeface="微软雅黑" panose="020B0503020204020204" pitchFamily="34" charset="-122"/>
                <a:cs typeface="Times New Roman" panose="02020603050405020304" pitchFamily="18" charset="0"/>
              </a:rPr>
              <a:t>6</a:t>
            </a:r>
            <a:r>
              <a:rPr lang="zh-CN" altLang="zh-CN" sz="1600" dirty="0" smtClean="0">
                <a:solidFill>
                  <a:schemeClr val="bg1">
                    <a:lumMod val="75000"/>
                  </a:schemeClr>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1600" dirty="0">
                <a:solidFill>
                  <a:schemeClr val="bg1">
                    <a:lumMod val="75000"/>
                  </a:schemeClr>
                </a:solidFill>
                <a:latin typeface="Times New Roman" panose="02020603050405020304" pitchFamily="18" charset="0"/>
                <a:ea typeface="微软雅黑" panose="020B0503020204020204" pitchFamily="34" charset="-122"/>
                <a:cs typeface="Times New Roman" panose="02020603050405020304" pitchFamily="18" charset="0"/>
              </a:rPr>
              <a:t>通过问卷调查或直接与公司进行联系所获取的信息。尽管调查问卷是进行环境绩效评估所采用的重要信息来源之一，但来源于这种渠道的信息真实性往往不够。</a:t>
            </a:r>
          </a:p>
        </p:txBody>
      </p:sp>
      <p:sp>
        <p:nvSpPr>
          <p:cNvPr id="57348" name="Rectangle 15" descr="浅色横线"/>
          <p:cNvSpPr>
            <a:spLocks noChangeArrowheads="1"/>
          </p:cNvSpPr>
          <p:nvPr/>
        </p:nvSpPr>
        <p:spPr bwMode="auto">
          <a:xfrm flipV="1">
            <a:off x="571500" y="928688"/>
            <a:ext cx="7929563" cy="117475"/>
          </a:xfrm>
          <a:prstGeom prst="rect">
            <a:avLst/>
          </a:prstGeom>
          <a:pattFill prst="ltHorz">
            <a:fgClr>
              <a:schemeClr val="bg1"/>
            </a:fgClr>
            <a:bgClr>
              <a:srgbClr val="8C2532"/>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800">
                <a:solidFill>
                  <a:schemeClr val="tx2"/>
                </a:solidFill>
                <a:latin typeface="宋体" panose="02010600030101010101" pitchFamily="2" charset="-122"/>
                <a:ea typeface="宋体" panose="02010600030101010101" pitchFamily="2" charset="-122"/>
              </a:defRPr>
            </a:lvl1pPr>
            <a:lvl2pPr marL="742950" indent="-285750" eaLnBrk="0" hangingPunct="0">
              <a:defRPr kumimoji="1" sz="2800">
                <a:solidFill>
                  <a:schemeClr val="tx2"/>
                </a:solidFill>
                <a:latin typeface="宋体" panose="02010600030101010101" pitchFamily="2" charset="-122"/>
                <a:ea typeface="宋体" panose="02010600030101010101" pitchFamily="2" charset="-122"/>
              </a:defRPr>
            </a:lvl2pPr>
            <a:lvl3pPr marL="1143000" indent="-228600" eaLnBrk="0" hangingPunct="0">
              <a:defRPr kumimoji="1" sz="2800">
                <a:solidFill>
                  <a:schemeClr val="tx2"/>
                </a:solidFill>
                <a:latin typeface="宋体" panose="02010600030101010101" pitchFamily="2" charset="-122"/>
                <a:ea typeface="宋体" panose="02010600030101010101" pitchFamily="2" charset="-122"/>
              </a:defRPr>
            </a:lvl3pPr>
            <a:lvl4pPr marL="1600200" indent="-228600" eaLnBrk="0" hangingPunct="0">
              <a:defRPr kumimoji="1" sz="2800">
                <a:solidFill>
                  <a:schemeClr val="tx2"/>
                </a:solidFill>
                <a:latin typeface="宋体" panose="02010600030101010101" pitchFamily="2" charset="-122"/>
                <a:ea typeface="宋体" panose="02010600030101010101" pitchFamily="2" charset="-122"/>
              </a:defRPr>
            </a:lvl4pPr>
            <a:lvl5pPr marL="2057400" indent="-228600" eaLnBrk="0" hangingPunct="0">
              <a:defRPr kumimoji="1" sz="2800">
                <a:solidFill>
                  <a:schemeClr val="tx2"/>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kumimoji="1" sz="2800">
                <a:solidFill>
                  <a:schemeClr val="tx2"/>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kumimoji="1" sz="2800">
                <a:solidFill>
                  <a:schemeClr val="tx2"/>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kumimoji="1" sz="2800">
                <a:solidFill>
                  <a:schemeClr val="tx2"/>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kumimoji="1" sz="2800">
                <a:solidFill>
                  <a:schemeClr val="tx2"/>
                </a:solidFill>
                <a:latin typeface="宋体" panose="02010600030101010101" pitchFamily="2" charset="-122"/>
                <a:ea typeface="宋体" panose="02010600030101010101" pitchFamily="2" charset="-122"/>
              </a:defRPr>
            </a:lvl9pPr>
          </a:lstStyle>
          <a:p>
            <a:pPr eaLnBrk="1" hangingPunct="1"/>
            <a:endParaRPr lang="zh-CN" altLang="en-US"/>
          </a:p>
        </p:txBody>
      </p:sp>
    </p:spTree>
    <p:extLst>
      <p:ext uri="{BB962C8B-B14F-4D97-AF65-F5344CB8AC3E}">
        <p14:creationId xmlns:p14="http://schemas.microsoft.com/office/powerpoint/2010/main" val="27566937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rrowheads="1"/>
          </p:cNvSpPr>
          <p:nvPr>
            <p:ph type="title"/>
          </p:nvPr>
        </p:nvSpPr>
        <p:spPr>
          <a:xfrm>
            <a:off x="1691680" y="130175"/>
            <a:ext cx="5300390" cy="798513"/>
          </a:xfrm>
        </p:spPr>
        <p:txBody>
          <a:bodyPr/>
          <a:lstStyle/>
          <a:p>
            <a:pPr algn="ctr"/>
            <a:r>
              <a:rPr lang="zh-CN" altLang="en-US" sz="4000" dirty="0" smtClean="0">
                <a:solidFill>
                  <a:srgbClr val="333399"/>
                </a:solidFill>
              </a:rPr>
              <a:t>（三）评估结果</a:t>
            </a:r>
          </a:p>
        </p:txBody>
      </p:sp>
      <p:sp>
        <p:nvSpPr>
          <p:cNvPr id="57347" name="Rectangle 3"/>
          <p:cNvSpPr>
            <a:spLocks noGrp="1" noRot="1" noChangeArrowheads="1"/>
          </p:cNvSpPr>
          <p:nvPr>
            <p:ph type="body" idx="1"/>
          </p:nvPr>
        </p:nvSpPr>
        <p:spPr>
          <a:xfrm>
            <a:off x="395163" y="1052736"/>
            <a:ext cx="8569325" cy="1875073"/>
          </a:xfrm>
        </p:spPr>
        <p:txBody>
          <a:bodyPr/>
          <a:lstStyle/>
          <a:p>
            <a:pPr eaLnBrk="1" hangingPunct="1">
              <a:lnSpc>
                <a:spcPts val="3300"/>
              </a:lnSpc>
              <a:spcBef>
                <a:spcPct val="0"/>
              </a:spcBef>
              <a:spcAft>
                <a:spcPts val="1200"/>
              </a:spcAft>
              <a:buClr>
                <a:srgbClr val="C00000"/>
              </a:buClr>
              <a:buFont typeface="Wingdings" panose="05000000000000000000" pitchFamily="2" charset="2"/>
              <a:buChar char="l"/>
            </a:pPr>
            <a:r>
              <a:rPr lang="zh-CN" altLang="en-US" sz="2000" b="1"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评估结果</a:t>
            </a:r>
            <a:endParaRPr lang="en-US" altLang="zh-CN" sz="2000" b="1"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a:p>
            <a:pPr marL="0" indent="0" eaLnBrk="1" hangingPunct="1">
              <a:lnSpc>
                <a:spcPct val="150000"/>
              </a:lnSpc>
              <a:spcBef>
                <a:spcPct val="0"/>
              </a:spcBef>
              <a:spcAft>
                <a:spcPts val="1200"/>
              </a:spcAft>
              <a:buClr>
                <a:srgbClr val="C00000"/>
              </a:buClr>
              <a:buNone/>
            </a:pPr>
            <a:r>
              <a:rPr lang="zh-CN" altLang="en-US" sz="1600" dirty="0" smtClean="0">
                <a:latin typeface="Times New Roman" panose="02020603050405020304" pitchFamily="18" charset="0"/>
                <a:ea typeface="微软雅黑" panose="020B0503020204020204" pitchFamily="34" charset="-122"/>
                <a:cs typeface="Times New Roman" panose="02020603050405020304" pitchFamily="18" charset="0"/>
              </a:rPr>
              <a:t>        分为五个等级：绿（</a:t>
            </a:r>
            <a:r>
              <a:rPr lang="en-US" altLang="zh-CN" sz="1600" dirty="0" smtClean="0">
                <a:latin typeface="Times New Roman" panose="02020603050405020304" pitchFamily="18" charset="0"/>
                <a:ea typeface="微软雅黑" panose="020B0503020204020204" pitchFamily="34" charset="-122"/>
                <a:cs typeface="Times New Roman" panose="02020603050405020304" pitchFamily="18" charset="0"/>
              </a:rPr>
              <a:t>91-100</a:t>
            </a:r>
            <a:r>
              <a:rPr lang="zh-CN" altLang="en-US" sz="1600" dirty="0" smtClean="0">
                <a:latin typeface="Times New Roman" panose="02020603050405020304" pitchFamily="18" charset="0"/>
                <a:ea typeface="微软雅黑" panose="020B0503020204020204" pitchFamily="34" charset="-122"/>
                <a:cs typeface="Times New Roman" panose="02020603050405020304" pitchFamily="18" charset="0"/>
              </a:rPr>
              <a:t>）、蓝（</a:t>
            </a:r>
            <a:r>
              <a:rPr lang="en-US" altLang="zh-CN" sz="1600" dirty="0" smtClean="0">
                <a:latin typeface="Times New Roman" panose="02020603050405020304" pitchFamily="18" charset="0"/>
                <a:ea typeface="微软雅黑" panose="020B0503020204020204" pitchFamily="34" charset="-122"/>
                <a:cs typeface="Times New Roman" panose="02020603050405020304" pitchFamily="18" charset="0"/>
              </a:rPr>
              <a:t>81-90</a:t>
            </a:r>
            <a:r>
              <a:rPr lang="zh-CN" altLang="en-US" sz="1600" dirty="0" smtClean="0">
                <a:latin typeface="Times New Roman" panose="02020603050405020304" pitchFamily="18" charset="0"/>
                <a:ea typeface="微软雅黑" panose="020B0503020204020204" pitchFamily="34" charset="-122"/>
                <a:cs typeface="Times New Roman" panose="02020603050405020304" pitchFamily="18" charset="0"/>
              </a:rPr>
              <a:t>）、黄（</a:t>
            </a:r>
            <a:r>
              <a:rPr lang="en-US" altLang="zh-CN" sz="1600" dirty="0" smtClean="0">
                <a:latin typeface="Times New Roman" panose="02020603050405020304" pitchFamily="18" charset="0"/>
                <a:ea typeface="微软雅黑" panose="020B0503020204020204" pitchFamily="34" charset="-122"/>
                <a:cs typeface="Times New Roman" panose="02020603050405020304" pitchFamily="18" charset="0"/>
              </a:rPr>
              <a:t>71-80</a:t>
            </a:r>
            <a:r>
              <a:rPr lang="zh-CN" altLang="en-US" sz="1600" dirty="0" smtClean="0">
                <a:latin typeface="Times New Roman" panose="02020603050405020304" pitchFamily="18" charset="0"/>
                <a:ea typeface="微软雅黑" panose="020B0503020204020204" pitchFamily="34" charset="-122"/>
                <a:cs typeface="Times New Roman" panose="02020603050405020304" pitchFamily="18" charset="0"/>
              </a:rPr>
              <a:t>）、橙（</a:t>
            </a:r>
            <a:r>
              <a:rPr lang="en-US" altLang="zh-CN" sz="1600" dirty="0" smtClean="0">
                <a:latin typeface="Times New Roman" panose="02020603050405020304" pitchFamily="18" charset="0"/>
                <a:ea typeface="微软雅黑" panose="020B0503020204020204" pitchFamily="34" charset="-122"/>
                <a:cs typeface="Times New Roman" panose="02020603050405020304" pitchFamily="18" charset="0"/>
              </a:rPr>
              <a:t>61-70</a:t>
            </a:r>
            <a:r>
              <a:rPr lang="zh-CN" altLang="en-US" sz="1600" dirty="0" smtClean="0">
                <a:latin typeface="Times New Roman" panose="02020603050405020304" pitchFamily="18" charset="0"/>
                <a:ea typeface="微软雅黑" panose="020B0503020204020204" pitchFamily="34" charset="-122"/>
                <a:cs typeface="Times New Roman" panose="02020603050405020304" pitchFamily="18" charset="0"/>
              </a:rPr>
              <a:t>）、红（</a:t>
            </a:r>
            <a:r>
              <a:rPr lang="en-US" altLang="zh-CN" sz="1600" dirty="0" smtClean="0">
                <a:latin typeface="Times New Roman" panose="02020603050405020304" pitchFamily="18" charset="0"/>
                <a:ea typeface="微软雅黑" panose="020B0503020204020204" pitchFamily="34" charset="-122"/>
                <a:cs typeface="Times New Roman" panose="02020603050405020304" pitchFamily="18" charset="0"/>
              </a:rPr>
              <a:t>60</a:t>
            </a:r>
            <a:r>
              <a:rPr lang="zh-CN" altLang="en-US" sz="1600" dirty="0" smtClean="0">
                <a:latin typeface="Times New Roman" panose="02020603050405020304" pitchFamily="18" charset="0"/>
                <a:ea typeface="微软雅黑" panose="020B0503020204020204" pitchFamily="34" charset="-122"/>
                <a:cs typeface="Times New Roman" panose="02020603050405020304" pitchFamily="18" charset="0"/>
              </a:rPr>
              <a:t>分以下）</a:t>
            </a:r>
            <a:endParaRPr lang="en-US" altLang="zh-CN" sz="1600" dirty="0" smtClean="0">
              <a:latin typeface="Times New Roman" panose="02020603050405020304" pitchFamily="18" charset="0"/>
              <a:ea typeface="微软雅黑" panose="020B0503020204020204" pitchFamily="34" charset="-122"/>
              <a:cs typeface="Times New Roman" panose="02020603050405020304" pitchFamily="18" charset="0"/>
            </a:endParaRPr>
          </a:p>
          <a:p>
            <a:pPr marL="0" indent="0" eaLnBrk="1" hangingPunct="1">
              <a:lnSpc>
                <a:spcPct val="150000"/>
              </a:lnSpc>
              <a:spcBef>
                <a:spcPct val="0"/>
              </a:spcBef>
              <a:spcAft>
                <a:spcPts val="1200"/>
              </a:spcAft>
              <a:buClr>
                <a:srgbClr val="C00000"/>
              </a:buClr>
              <a:buNone/>
            </a:pPr>
            <a:endParaRPr lang="en-US" altLang="zh-CN" sz="1600" dirty="0">
              <a:latin typeface="Times New Roman" panose="02020603050405020304" pitchFamily="18" charset="0"/>
              <a:ea typeface="微软雅黑" panose="020B0503020204020204" pitchFamily="34" charset="-122"/>
              <a:cs typeface="Times New Roman" panose="02020603050405020304" pitchFamily="18" charset="0"/>
            </a:endParaRPr>
          </a:p>
          <a:p>
            <a:pPr marL="0" indent="0" eaLnBrk="1" hangingPunct="1">
              <a:lnSpc>
                <a:spcPct val="150000"/>
              </a:lnSpc>
              <a:spcBef>
                <a:spcPct val="0"/>
              </a:spcBef>
              <a:spcAft>
                <a:spcPts val="1200"/>
              </a:spcAft>
              <a:buClr>
                <a:srgbClr val="C00000"/>
              </a:buClr>
              <a:buNone/>
            </a:pPr>
            <a:endParaRPr lang="en-US" altLang="zh-CN" sz="1600" dirty="0" smtClean="0">
              <a:latin typeface="Times New Roman" panose="02020603050405020304" pitchFamily="18" charset="0"/>
              <a:ea typeface="微软雅黑" panose="020B0503020204020204" pitchFamily="34" charset="-122"/>
              <a:cs typeface="Times New Roman" panose="02020603050405020304" pitchFamily="18" charset="0"/>
            </a:endParaRPr>
          </a:p>
          <a:p>
            <a:pPr marL="0" indent="0" eaLnBrk="1" hangingPunct="1">
              <a:lnSpc>
                <a:spcPct val="150000"/>
              </a:lnSpc>
              <a:spcBef>
                <a:spcPct val="0"/>
              </a:spcBef>
              <a:spcAft>
                <a:spcPts val="1200"/>
              </a:spcAft>
              <a:buClr>
                <a:srgbClr val="C00000"/>
              </a:buClr>
              <a:buNone/>
            </a:pPr>
            <a:endParaRPr lang="en-US" altLang="zh-CN" sz="1600" dirty="0">
              <a:latin typeface="Times New Roman" panose="02020603050405020304" pitchFamily="18" charset="0"/>
              <a:ea typeface="微软雅黑" panose="020B0503020204020204" pitchFamily="34" charset="-122"/>
              <a:cs typeface="Times New Roman" panose="02020603050405020304" pitchFamily="18" charset="0"/>
            </a:endParaRPr>
          </a:p>
          <a:p>
            <a:pPr marL="0" indent="0" eaLnBrk="1" hangingPunct="1">
              <a:lnSpc>
                <a:spcPct val="150000"/>
              </a:lnSpc>
              <a:spcBef>
                <a:spcPct val="0"/>
              </a:spcBef>
              <a:spcAft>
                <a:spcPts val="1200"/>
              </a:spcAft>
              <a:buClr>
                <a:srgbClr val="C00000"/>
              </a:buClr>
              <a:buNone/>
            </a:pPr>
            <a:endParaRPr lang="en-US" altLang="zh-CN" sz="1600" dirty="0" smtClean="0">
              <a:latin typeface="Times New Roman" panose="02020603050405020304" pitchFamily="18" charset="0"/>
              <a:ea typeface="微软雅黑" panose="020B0503020204020204" pitchFamily="34" charset="-122"/>
              <a:cs typeface="Times New Roman" panose="02020603050405020304" pitchFamily="18" charset="0"/>
            </a:endParaRPr>
          </a:p>
          <a:p>
            <a:pPr marL="0" indent="0" eaLnBrk="1" hangingPunct="1">
              <a:lnSpc>
                <a:spcPct val="150000"/>
              </a:lnSpc>
              <a:spcBef>
                <a:spcPct val="0"/>
              </a:spcBef>
              <a:spcAft>
                <a:spcPts val="1200"/>
              </a:spcAft>
              <a:buClr>
                <a:srgbClr val="C00000"/>
              </a:buClr>
              <a:buNone/>
            </a:pPr>
            <a:endParaRPr lang="en-US" altLang="zh-CN" sz="1600" dirty="0">
              <a:latin typeface="Times New Roman" panose="02020603050405020304" pitchFamily="18" charset="0"/>
              <a:ea typeface="微软雅黑" panose="020B0503020204020204" pitchFamily="34" charset="-122"/>
              <a:cs typeface="Times New Roman" panose="02020603050405020304" pitchFamily="18" charset="0"/>
            </a:endParaRPr>
          </a:p>
          <a:p>
            <a:pPr marL="0" indent="0" eaLnBrk="1" hangingPunct="1">
              <a:lnSpc>
                <a:spcPct val="150000"/>
              </a:lnSpc>
              <a:spcBef>
                <a:spcPct val="0"/>
              </a:spcBef>
              <a:spcAft>
                <a:spcPts val="1200"/>
              </a:spcAft>
              <a:buClr>
                <a:srgbClr val="C00000"/>
              </a:buClr>
              <a:buNone/>
            </a:pPr>
            <a:endParaRPr lang="en-US" altLang="zh-CN" sz="1600" dirty="0" smtClean="0">
              <a:latin typeface="Times New Roman" panose="02020603050405020304" pitchFamily="18" charset="0"/>
              <a:ea typeface="微软雅黑" panose="020B0503020204020204" pitchFamily="34" charset="-122"/>
              <a:cs typeface="Times New Roman" panose="02020603050405020304" pitchFamily="18" charset="0"/>
            </a:endParaRPr>
          </a:p>
          <a:p>
            <a:pPr marL="0" indent="0" eaLnBrk="1" hangingPunct="1">
              <a:lnSpc>
                <a:spcPct val="150000"/>
              </a:lnSpc>
              <a:spcBef>
                <a:spcPct val="0"/>
              </a:spcBef>
              <a:spcAft>
                <a:spcPts val="1200"/>
              </a:spcAft>
              <a:buClr>
                <a:srgbClr val="C00000"/>
              </a:buClr>
              <a:buNone/>
            </a:pPr>
            <a:endParaRPr lang="en-US" altLang="zh-CN" sz="1600" dirty="0">
              <a:latin typeface="Times New Roman" panose="02020603050405020304" pitchFamily="18" charset="0"/>
              <a:ea typeface="微软雅黑" panose="020B0503020204020204" pitchFamily="34" charset="-122"/>
              <a:cs typeface="Times New Roman" panose="02020603050405020304" pitchFamily="18" charset="0"/>
            </a:endParaRPr>
          </a:p>
          <a:p>
            <a:pPr marL="0" indent="0" eaLnBrk="1" hangingPunct="1">
              <a:lnSpc>
                <a:spcPct val="150000"/>
              </a:lnSpc>
              <a:spcBef>
                <a:spcPct val="0"/>
              </a:spcBef>
              <a:spcAft>
                <a:spcPts val="1200"/>
              </a:spcAft>
              <a:buClr>
                <a:srgbClr val="C00000"/>
              </a:buClr>
              <a:buNone/>
            </a:pPr>
            <a:endParaRPr lang="en-US" altLang="zh-CN" sz="1600" dirty="0" smtClean="0">
              <a:latin typeface="Times New Roman" panose="02020603050405020304" pitchFamily="18" charset="0"/>
              <a:ea typeface="微软雅黑" panose="020B0503020204020204" pitchFamily="34" charset="-122"/>
              <a:cs typeface="Times New Roman" panose="02020603050405020304" pitchFamily="18" charset="0"/>
            </a:endParaRPr>
          </a:p>
          <a:p>
            <a:pPr marL="0" indent="0" eaLnBrk="1" hangingPunct="1">
              <a:lnSpc>
                <a:spcPct val="150000"/>
              </a:lnSpc>
              <a:spcBef>
                <a:spcPct val="0"/>
              </a:spcBef>
              <a:spcAft>
                <a:spcPts val="1200"/>
              </a:spcAft>
              <a:buClr>
                <a:srgbClr val="C00000"/>
              </a:buClr>
              <a:buNone/>
            </a:pP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rPr>
              <a:t> </a:t>
            </a:r>
          </a:p>
        </p:txBody>
      </p:sp>
      <p:sp>
        <p:nvSpPr>
          <p:cNvPr id="57348" name="Rectangle 15" descr="浅色横线"/>
          <p:cNvSpPr>
            <a:spLocks noChangeArrowheads="1"/>
          </p:cNvSpPr>
          <p:nvPr/>
        </p:nvSpPr>
        <p:spPr bwMode="auto">
          <a:xfrm flipV="1">
            <a:off x="571500" y="928688"/>
            <a:ext cx="7929563" cy="117475"/>
          </a:xfrm>
          <a:prstGeom prst="rect">
            <a:avLst/>
          </a:prstGeom>
          <a:pattFill prst="ltHorz">
            <a:fgClr>
              <a:schemeClr val="bg1"/>
            </a:fgClr>
            <a:bgClr>
              <a:srgbClr val="8C2532"/>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800">
                <a:solidFill>
                  <a:schemeClr val="tx2"/>
                </a:solidFill>
                <a:latin typeface="宋体" panose="02010600030101010101" pitchFamily="2" charset="-122"/>
                <a:ea typeface="宋体" panose="02010600030101010101" pitchFamily="2" charset="-122"/>
              </a:defRPr>
            </a:lvl1pPr>
            <a:lvl2pPr marL="742950" indent="-285750" eaLnBrk="0" hangingPunct="0">
              <a:defRPr kumimoji="1" sz="2800">
                <a:solidFill>
                  <a:schemeClr val="tx2"/>
                </a:solidFill>
                <a:latin typeface="宋体" panose="02010600030101010101" pitchFamily="2" charset="-122"/>
                <a:ea typeface="宋体" panose="02010600030101010101" pitchFamily="2" charset="-122"/>
              </a:defRPr>
            </a:lvl2pPr>
            <a:lvl3pPr marL="1143000" indent="-228600" eaLnBrk="0" hangingPunct="0">
              <a:defRPr kumimoji="1" sz="2800">
                <a:solidFill>
                  <a:schemeClr val="tx2"/>
                </a:solidFill>
                <a:latin typeface="宋体" panose="02010600030101010101" pitchFamily="2" charset="-122"/>
                <a:ea typeface="宋体" panose="02010600030101010101" pitchFamily="2" charset="-122"/>
              </a:defRPr>
            </a:lvl3pPr>
            <a:lvl4pPr marL="1600200" indent="-228600" eaLnBrk="0" hangingPunct="0">
              <a:defRPr kumimoji="1" sz="2800">
                <a:solidFill>
                  <a:schemeClr val="tx2"/>
                </a:solidFill>
                <a:latin typeface="宋体" panose="02010600030101010101" pitchFamily="2" charset="-122"/>
                <a:ea typeface="宋体" panose="02010600030101010101" pitchFamily="2" charset="-122"/>
              </a:defRPr>
            </a:lvl4pPr>
            <a:lvl5pPr marL="2057400" indent="-228600" eaLnBrk="0" hangingPunct="0">
              <a:defRPr kumimoji="1" sz="2800">
                <a:solidFill>
                  <a:schemeClr val="tx2"/>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kumimoji="1" sz="2800">
                <a:solidFill>
                  <a:schemeClr val="tx2"/>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kumimoji="1" sz="2800">
                <a:solidFill>
                  <a:schemeClr val="tx2"/>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kumimoji="1" sz="2800">
                <a:solidFill>
                  <a:schemeClr val="tx2"/>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kumimoji="1" sz="2800">
                <a:solidFill>
                  <a:schemeClr val="tx2"/>
                </a:solidFill>
                <a:latin typeface="宋体" panose="02010600030101010101" pitchFamily="2" charset="-122"/>
                <a:ea typeface="宋体" panose="02010600030101010101" pitchFamily="2" charset="-122"/>
              </a:defRPr>
            </a:lvl9pPr>
          </a:lstStyle>
          <a:p>
            <a:pPr eaLnBrk="1" hangingPunct="1"/>
            <a:endParaRPr lang="zh-CN" altLang="en-US"/>
          </a:p>
        </p:txBody>
      </p:sp>
      <p:pic>
        <p:nvPicPr>
          <p:cNvPr id="3" name="图片 2"/>
          <p:cNvPicPr>
            <a:picLocks noChangeAspect="1"/>
          </p:cNvPicPr>
          <p:nvPr/>
        </p:nvPicPr>
        <p:blipFill>
          <a:blip r:embed="rId2"/>
          <a:stretch>
            <a:fillRect/>
          </a:stretch>
        </p:blipFill>
        <p:spPr>
          <a:xfrm>
            <a:off x="571500" y="2222125"/>
            <a:ext cx="6019048" cy="3133333"/>
          </a:xfrm>
          <a:prstGeom prst="rect">
            <a:avLst/>
          </a:prstGeom>
        </p:spPr>
      </p:pic>
      <p:graphicFrame>
        <p:nvGraphicFramePr>
          <p:cNvPr id="7" name="图表 6"/>
          <p:cNvGraphicFramePr/>
          <p:nvPr>
            <p:extLst>
              <p:ext uri="{D42A27DB-BD31-4B8C-83A1-F6EECF244321}">
                <p14:modId xmlns:p14="http://schemas.microsoft.com/office/powerpoint/2010/main" val="3485605077"/>
              </p:ext>
            </p:extLst>
          </p:nvPr>
        </p:nvGraphicFramePr>
        <p:xfrm>
          <a:off x="3515235" y="2189674"/>
          <a:ext cx="2329180" cy="1539875"/>
        </p:xfrm>
        <a:graphic>
          <a:graphicData uri="http://schemas.openxmlformats.org/drawingml/2006/chart">
            <c:chart xmlns:c="http://schemas.openxmlformats.org/drawingml/2006/chart" xmlns:r="http://schemas.openxmlformats.org/officeDocument/2006/relationships" r:id="rId3"/>
          </a:graphicData>
        </a:graphic>
      </p:graphicFrame>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5616" y="2204864"/>
            <a:ext cx="5923809" cy="3323809"/>
          </a:xfrm>
          <a:prstGeom prst="rect">
            <a:avLst/>
          </a:prstGeom>
        </p:spPr>
      </p:pic>
      <p:pic>
        <p:nvPicPr>
          <p:cNvPr id="25" name="图片 24"/>
          <p:cNvPicPr>
            <a:picLocks noChangeAspect="1"/>
          </p:cNvPicPr>
          <p:nvPr/>
        </p:nvPicPr>
        <p:blipFill>
          <a:blip r:embed="rId5"/>
          <a:stretch>
            <a:fillRect/>
          </a:stretch>
        </p:blipFill>
        <p:spPr>
          <a:xfrm>
            <a:off x="1772103" y="2910548"/>
            <a:ext cx="5847619" cy="3019048"/>
          </a:xfrm>
          <a:prstGeom prst="rect">
            <a:avLst/>
          </a:prstGeom>
        </p:spPr>
      </p:pic>
      <p:graphicFrame>
        <p:nvGraphicFramePr>
          <p:cNvPr id="29" name="图表 28"/>
          <p:cNvGraphicFramePr/>
          <p:nvPr>
            <p:extLst>
              <p:ext uri="{D42A27DB-BD31-4B8C-83A1-F6EECF244321}">
                <p14:modId xmlns:p14="http://schemas.microsoft.com/office/powerpoint/2010/main" val="985190930"/>
              </p:ext>
            </p:extLst>
          </p:nvPr>
        </p:nvGraphicFramePr>
        <p:xfrm>
          <a:off x="4472974" y="2758637"/>
          <a:ext cx="2348230" cy="1549400"/>
        </p:xfrm>
        <a:graphic>
          <a:graphicData uri="http://schemas.openxmlformats.org/drawingml/2006/chart">
            <c:chart xmlns:c="http://schemas.openxmlformats.org/drawingml/2006/chart" xmlns:r="http://schemas.openxmlformats.org/officeDocument/2006/relationships" r:id="rId6"/>
          </a:graphicData>
        </a:graphic>
      </p:graphicFrame>
      <p:pic>
        <p:nvPicPr>
          <p:cNvPr id="19" name="图片 18"/>
          <p:cNvPicPr>
            <a:picLocks noChangeAspect="1"/>
          </p:cNvPicPr>
          <p:nvPr/>
        </p:nvPicPr>
        <p:blipFill>
          <a:blip r:embed="rId7"/>
          <a:stretch>
            <a:fillRect/>
          </a:stretch>
        </p:blipFill>
        <p:spPr>
          <a:xfrm>
            <a:off x="2378847" y="3209873"/>
            <a:ext cx="5734717" cy="3170959"/>
          </a:xfrm>
          <a:prstGeom prst="rect">
            <a:avLst/>
          </a:prstGeom>
        </p:spPr>
      </p:pic>
      <p:graphicFrame>
        <p:nvGraphicFramePr>
          <p:cNvPr id="23" name="图表 22"/>
          <p:cNvGraphicFramePr/>
          <p:nvPr>
            <p:extLst>
              <p:ext uri="{D42A27DB-BD31-4B8C-83A1-F6EECF244321}">
                <p14:modId xmlns:p14="http://schemas.microsoft.com/office/powerpoint/2010/main" val="1315952232"/>
              </p:ext>
            </p:extLst>
          </p:nvPr>
        </p:nvGraphicFramePr>
        <p:xfrm>
          <a:off x="5032556" y="3200889"/>
          <a:ext cx="2415540" cy="1530350"/>
        </p:xfrm>
        <a:graphic>
          <a:graphicData uri="http://schemas.openxmlformats.org/drawingml/2006/chart">
            <c:chart xmlns:c="http://schemas.openxmlformats.org/drawingml/2006/chart" xmlns:r="http://schemas.openxmlformats.org/officeDocument/2006/relationships" r:id="rId8"/>
          </a:graphicData>
        </a:graphic>
      </p:graphicFrame>
      <p:sp>
        <p:nvSpPr>
          <p:cNvPr id="20" name="矩形 19"/>
          <p:cNvSpPr/>
          <p:nvPr/>
        </p:nvSpPr>
        <p:spPr>
          <a:xfrm>
            <a:off x="3689810" y="6304002"/>
            <a:ext cx="3005951" cy="553998"/>
          </a:xfrm>
          <a:prstGeom prst="rect">
            <a:avLst/>
          </a:prstGeom>
        </p:spPr>
        <p:txBody>
          <a:bodyPr wrap="none">
            <a:spAutoFit/>
          </a:bodyPr>
          <a:lstStyle/>
          <a:p>
            <a:pPr>
              <a:lnSpc>
                <a:spcPct val="150000"/>
              </a:lnSpc>
              <a:spcAft>
                <a:spcPts val="1200"/>
              </a:spcAft>
              <a:buClr>
                <a:srgbClr val="C00000"/>
              </a:buClr>
            </a:pPr>
            <a:r>
              <a:rPr lang="en-US" altLang="zh-CN" sz="2000" dirty="0" smtClean="0">
                <a:latin typeface="Times New Roman" panose="02020603050405020304" pitchFamily="18" charset="0"/>
                <a:ea typeface="微软雅黑" panose="020B0503020204020204" pitchFamily="34" charset="-122"/>
                <a:cs typeface="Times New Roman" panose="02020603050405020304" pitchFamily="18" charset="0"/>
              </a:rPr>
              <a:t>2009</a:t>
            </a:r>
            <a:r>
              <a:rPr lang="zh-CN" altLang="en-US" sz="2000" dirty="0" smtClean="0">
                <a:latin typeface="Times New Roman" panose="02020603050405020304" pitchFamily="18" charset="0"/>
                <a:ea typeface="微软雅黑" panose="020B0503020204020204" pitchFamily="34" charset="-122"/>
                <a:cs typeface="Times New Roman" panose="02020603050405020304" pitchFamily="18" charset="0"/>
              </a:rPr>
              <a:t>年火电行业评估</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结果</a:t>
            </a:r>
            <a:endParaRPr lang="en-US" altLang="zh-CN" sz="2000" dirty="0">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1510329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Graphic spid="29" grpId="0">
        <p:bldAsOne/>
      </p:bldGraphic>
      <p:bldGraphic spid="23" grpId="0">
        <p:bldAsOne/>
      </p:bldGraphic>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rrowheads="1"/>
          </p:cNvSpPr>
          <p:nvPr>
            <p:ph type="title"/>
          </p:nvPr>
        </p:nvSpPr>
        <p:spPr>
          <a:xfrm>
            <a:off x="1691680" y="130175"/>
            <a:ext cx="5300390" cy="798513"/>
          </a:xfrm>
        </p:spPr>
        <p:txBody>
          <a:bodyPr/>
          <a:lstStyle/>
          <a:p>
            <a:pPr algn="ctr"/>
            <a:r>
              <a:rPr lang="zh-CN" altLang="en-US" sz="4000" dirty="0" smtClean="0">
                <a:solidFill>
                  <a:srgbClr val="333399"/>
                </a:solidFill>
              </a:rPr>
              <a:t>（三）评估结果</a:t>
            </a:r>
          </a:p>
        </p:txBody>
      </p:sp>
      <p:sp>
        <p:nvSpPr>
          <p:cNvPr id="57347" name="Rectangle 3"/>
          <p:cNvSpPr>
            <a:spLocks noGrp="1" noRot="1" noChangeArrowheads="1"/>
          </p:cNvSpPr>
          <p:nvPr>
            <p:ph type="body" idx="1"/>
          </p:nvPr>
        </p:nvSpPr>
        <p:spPr>
          <a:xfrm>
            <a:off x="395163" y="1052736"/>
            <a:ext cx="8569325" cy="1875073"/>
          </a:xfrm>
        </p:spPr>
        <p:txBody>
          <a:bodyPr/>
          <a:lstStyle/>
          <a:p>
            <a:pPr eaLnBrk="1" hangingPunct="1">
              <a:lnSpc>
                <a:spcPts val="3300"/>
              </a:lnSpc>
              <a:spcBef>
                <a:spcPct val="0"/>
              </a:spcBef>
              <a:spcAft>
                <a:spcPts val="1200"/>
              </a:spcAft>
              <a:buClr>
                <a:srgbClr val="C00000"/>
              </a:buClr>
              <a:buFont typeface="Wingdings" panose="05000000000000000000" pitchFamily="2" charset="2"/>
              <a:buChar char="l"/>
            </a:pPr>
            <a:r>
              <a:rPr lang="zh-CN" altLang="en-US" sz="2000" b="1"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评估结果</a:t>
            </a:r>
            <a:endParaRPr lang="en-US" altLang="zh-CN" sz="2000" b="1"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a:p>
            <a:pPr marL="0" indent="0" eaLnBrk="1" hangingPunct="1">
              <a:lnSpc>
                <a:spcPct val="150000"/>
              </a:lnSpc>
              <a:spcBef>
                <a:spcPct val="0"/>
              </a:spcBef>
              <a:spcAft>
                <a:spcPts val="1200"/>
              </a:spcAft>
              <a:buClr>
                <a:srgbClr val="C00000"/>
              </a:buClr>
              <a:buNone/>
            </a:pPr>
            <a:endParaRPr lang="en-US" altLang="zh-CN" sz="1600" dirty="0">
              <a:latin typeface="Times New Roman" panose="02020603050405020304" pitchFamily="18" charset="0"/>
              <a:ea typeface="微软雅黑" panose="020B0503020204020204" pitchFamily="34" charset="-122"/>
              <a:cs typeface="Times New Roman" panose="02020603050405020304" pitchFamily="18" charset="0"/>
            </a:endParaRPr>
          </a:p>
          <a:p>
            <a:pPr marL="0" indent="0" eaLnBrk="1" hangingPunct="1">
              <a:lnSpc>
                <a:spcPct val="150000"/>
              </a:lnSpc>
              <a:spcBef>
                <a:spcPct val="0"/>
              </a:spcBef>
              <a:spcAft>
                <a:spcPts val="1200"/>
              </a:spcAft>
              <a:buClr>
                <a:srgbClr val="C00000"/>
              </a:buClr>
              <a:buNone/>
            </a:pPr>
            <a:endParaRPr lang="en-US" altLang="zh-CN" sz="1600" dirty="0" smtClean="0">
              <a:latin typeface="Times New Roman" panose="02020603050405020304" pitchFamily="18" charset="0"/>
              <a:ea typeface="微软雅黑" panose="020B0503020204020204" pitchFamily="34" charset="-122"/>
              <a:cs typeface="Times New Roman" panose="02020603050405020304" pitchFamily="18" charset="0"/>
            </a:endParaRPr>
          </a:p>
          <a:p>
            <a:pPr marL="0" indent="0" eaLnBrk="1" hangingPunct="1">
              <a:lnSpc>
                <a:spcPct val="150000"/>
              </a:lnSpc>
              <a:spcBef>
                <a:spcPct val="0"/>
              </a:spcBef>
              <a:spcAft>
                <a:spcPts val="1200"/>
              </a:spcAft>
              <a:buClr>
                <a:srgbClr val="C00000"/>
              </a:buClr>
              <a:buNone/>
            </a:pPr>
            <a:endParaRPr lang="en-US" altLang="zh-CN" sz="1600" dirty="0">
              <a:latin typeface="Times New Roman" panose="02020603050405020304" pitchFamily="18" charset="0"/>
              <a:ea typeface="微软雅黑" panose="020B0503020204020204" pitchFamily="34" charset="-122"/>
              <a:cs typeface="Times New Roman" panose="02020603050405020304" pitchFamily="18" charset="0"/>
            </a:endParaRPr>
          </a:p>
          <a:p>
            <a:pPr marL="0" indent="0" eaLnBrk="1" hangingPunct="1">
              <a:lnSpc>
                <a:spcPct val="150000"/>
              </a:lnSpc>
              <a:spcBef>
                <a:spcPct val="0"/>
              </a:spcBef>
              <a:spcAft>
                <a:spcPts val="1200"/>
              </a:spcAft>
              <a:buClr>
                <a:srgbClr val="C00000"/>
              </a:buClr>
              <a:buNone/>
            </a:pPr>
            <a:endParaRPr lang="en-US" altLang="zh-CN" sz="1600" dirty="0" smtClean="0">
              <a:latin typeface="Times New Roman" panose="02020603050405020304" pitchFamily="18" charset="0"/>
              <a:ea typeface="微软雅黑" panose="020B0503020204020204" pitchFamily="34" charset="-122"/>
              <a:cs typeface="Times New Roman" panose="02020603050405020304" pitchFamily="18" charset="0"/>
            </a:endParaRPr>
          </a:p>
          <a:p>
            <a:pPr marL="0" indent="0" eaLnBrk="1" hangingPunct="1">
              <a:lnSpc>
                <a:spcPct val="150000"/>
              </a:lnSpc>
              <a:spcBef>
                <a:spcPct val="0"/>
              </a:spcBef>
              <a:spcAft>
                <a:spcPts val="1200"/>
              </a:spcAft>
              <a:buClr>
                <a:srgbClr val="C00000"/>
              </a:buClr>
              <a:buNone/>
            </a:pPr>
            <a:endParaRPr lang="en-US" altLang="zh-CN" sz="1600" dirty="0">
              <a:latin typeface="Times New Roman" panose="02020603050405020304" pitchFamily="18" charset="0"/>
              <a:ea typeface="微软雅黑" panose="020B0503020204020204" pitchFamily="34" charset="-122"/>
              <a:cs typeface="Times New Roman" panose="02020603050405020304" pitchFamily="18" charset="0"/>
            </a:endParaRPr>
          </a:p>
          <a:p>
            <a:pPr marL="0" indent="0" eaLnBrk="1" hangingPunct="1">
              <a:lnSpc>
                <a:spcPct val="150000"/>
              </a:lnSpc>
              <a:spcBef>
                <a:spcPct val="0"/>
              </a:spcBef>
              <a:spcAft>
                <a:spcPts val="1200"/>
              </a:spcAft>
              <a:buClr>
                <a:srgbClr val="C00000"/>
              </a:buClr>
              <a:buNone/>
            </a:pPr>
            <a:endParaRPr lang="en-US" altLang="zh-CN" sz="1600" dirty="0" smtClean="0">
              <a:latin typeface="Times New Roman" panose="02020603050405020304" pitchFamily="18" charset="0"/>
              <a:ea typeface="微软雅黑" panose="020B0503020204020204" pitchFamily="34" charset="-122"/>
              <a:cs typeface="Times New Roman" panose="02020603050405020304" pitchFamily="18" charset="0"/>
            </a:endParaRPr>
          </a:p>
          <a:p>
            <a:pPr marL="0" indent="0" eaLnBrk="1" hangingPunct="1">
              <a:lnSpc>
                <a:spcPct val="150000"/>
              </a:lnSpc>
              <a:spcBef>
                <a:spcPct val="0"/>
              </a:spcBef>
              <a:spcAft>
                <a:spcPts val="1200"/>
              </a:spcAft>
              <a:buClr>
                <a:srgbClr val="C00000"/>
              </a:buClr>
              <a:buNone/>
            </a:pP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rPr>
              <a:t> </a:t>
            </a:r>
          </a:p>
        </p:txBody>
      </p:sp>
      <p:sp>
        <p:nvSpPr>
          <p:cNvPr id="57348" name="Rectangle 15" descr="浅色横线"/>
          <p:cNvSpPr>
            <a:spLocks noChangeArrowheads="1"/>
          </p:cNvSpPr>
          <p:nvPr/>
        </p:nvSpPr>
        <p:spPr bwMode="auto">
          <a:xfrm flipV="1">
            <a:off x="571500" y="928688"/>
            <a:ext cx="7929563" cy="117475"/>
          </a:xfrm>
          <a:prstGeom prst="rect">
            <a:avLst/>
          </a:prstGeom>
          <a:pattFill prst="ltHorz">
            <a:fgClr>
              <a:schemeClr val="bg1"/>
            </a:fgClr>
            <a:bgClr>
              <a:srgbClr val="8C2532"/>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800">
                <a:solidFill>
                  <a:schemeClr val="tx2"/>
                </a:solidFill>
                <a:latin typeface="宋体" panose="02010600030101010101" pitchFamily="2" charset="-122"/>
                <a:ea typeface="宋体" panose="02010600030101010101" pitchFamily="2" charset="-122"/>
              </a:defRPr>
            </a:lvl1pPr>
            <a:lvl2pPr marL="742950" indent="-285750" eaLnBrk="0" hangingPunct="0">
              <a:defRPr kumimoji="1" sz="2800">
                <a:solidFill>
                  <a:schemeClr val="tx2"/>
                </a:solidFill>
                <a:latin typeface="宋体" panose="02010600030101010101" pitchFamily="2" charset="-122"/>
                <a:ea typeface="宋体" panose="02010600030101010101" pitchFamily="2" charset="-122"/>
              </a:defRPr>
            </a:lvl2pPr>
            <a:lvl3pPr marL="1143000" indent="-228600" eaLnBrk="0" hangingPunct="0">
              <a:defRPr kumimoji="1" sz="2800">
                <a:solidFill>
                  <a:schemeClr val="tx2"/>
                </a:solidFill>
                <a:latin typeface="宋体" panose="02010600030101010101" pitchFamily="2" charset="-122"/>
                <a:ea typeface="宋体" panose="02010600030101010101" pitchFamily="2" charset="-122"/>
              </a:defRPr>
            </a:lvl3pPr>
            <a:lvl4pPr marL="1600200" indent="-228600" eaLnBrk="0" hangingPunct="0">
              <a:defRPr kumimoji="1" sz="2800">
                <a:solidFill>
                  <a:schemeClr val="tx2"/>
                </a:solidFill>
                <a:latin typeface="宋体" panose="02010600030101010101" pitchFamily="2" charset="-122"/>
                <a:ea typeface="宋体" panose="02010600030101010101" pitchFamily="2" charset="-122"/>
              </a:defRPr>
            </a:lvl4pPr>
            <a:lvl5pPr marL="2057400" indent="-228600" eaLnBrk="0" hangingPunct="0">
              <a:defRPr kumimoji="1" sz="2800">
                <a:solidFill>
                  <a:schemeClr val="tx2"/>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kumimoji="1" sz="2800">
                <a:solidFill>
                  <a:schemeClr val="tx2"/>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kumimoji="1" sz="2800">
                <a:solidFill>
                  <a:schemeClr val="tx2"/>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kumimoji="1" sz="2800">
                <a:solidFill>
                  <a:schemeClr val="tx2"/>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kumimoji="1" sz="2800">
                <a:solidFill>
                  <a:schemeClr val="tx2"/>
                </a:solidFill>
                <a:latin typeface="宋体" panose="02010600030101010101" pitchFamily="2" charset="-122"/>
                <a:ea typeface="宋体" panose="02010600030101010101" pitchFamily="2" charset="-122"/>
              </a:defRPr>
            </a:lvl9pPr>
          </a:lstStyle>
          <a:p>
            <a:pPr eaLnBrk="1" hangingPunct="1"/>
            <a:endParaRPr lang="zh-CN" altLang="en-US"/>
          </a:p>
        </p:txBody>
      </p:sp>
      <p:sp>
        <p:nvSpPr>
          <p:cNvPr id="20" name="矩形 19"/>
          <p:cNvSpPr/>
          <p:nvPr/>
        </p:nvSpPr>
        <p:spPr>
          <a:xfrm>
            <a:off x="3104886" y="6289813"/>
            <a:ext cx="2996461" cy="553998"/>
          </a:xfrm>
          <a:prstGeom prst="rect">
            <a:avLst/>
          </a:prstGeom>
        </p:spPr>
        <p:txBody>
          <a:bodyPr wrap="none">
            <a:spAutoFit/>
          </a:bodyPr>
          <a:lstStyle/>
          <a:p>
            <a:pPr>
              <a:lnSpc>
                <a:spcPct val="150000"/>
              </a:lnSpc>
              <a:spcAft>
                <a:spcPts val="1200"/>
              </a:spcAft>
              <a:buClr>
                <a:srgbClr val="C00000"/>
              </a:buClr>
            </a:pPr>
            <a:r>
              <a:rPr lang="en-US" altLang="zh-CN" sz="2000" dirty="0" smtClean="0">
                <a:latin typeface="Times New Roman" panose="02020603050405020304" pitchFamily="18" charset="0"/>
                <a:ea typeface="微软雅黑" panose="020B0503020204020204" pitchFamily="34" charset="-122"/>
                <a:cs typeface="Times New Roman" panose="02020603050405020304" pitchFamily="18" charset="0"/>
              </a:rPr>
              <a:t>2011</a:t>
            </a:r>
            <a:r>
              <a:rPr lang="zh-CN" altLang="en-US" sz="2000" dirty="0" smtClean="0">
                <a:latin typeface="Times New Roman" panose="02020603050405020304" pitchFamily="18" charset="0"/>
                <a:ea typeface="微软雅黑" panose="020B0503020204020204" pitchFamily="34" charset="-122"/>
                <a:cs typeface="Times New Roman" panose="02020603050405020304" pitchFamily="18" charset="0"/>
              </a:rPr>
              <a:t>年造纸行业评估</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结果</a:t>
            </a:r>
            <a:endParaRPr lang="en-US" altLang="zh-CN" sz="2000" dirty="0">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2" name="图片 1"/>
          <p:cNvPicPr>
            <a:picLocks noChangeAspect="1"/>
          </p:cNvPicPr>
          <p:nvPr/>
        </p:nvPicPr>
        <p:blipFill>
          <a:blip r:embed="rId2"/>
          <a:stretch>
            <a:fillRect/>
          </a:stretch>
        </p:blipFill>
        <p:spPr>
          <a:xfrm>
            <a:off x="395163" y="1700597"/>
            <a:ext cx="4993057" cy="2908044"/>
          </a:xfrm>
          <a:prstGeom prst="rect">
            <a:avLst/>
          </a:prstGeom>
        </p:spPr>
      </p:pic>
      <p:graphicFrame>
        <p:nvGraphicFramePr>
          <p:cNvPr id="15" name="图表 14"/>
          <p:cNvGraphicFramePr/>
          <p:nvPr>
            <p:extLst>
              <p:ext uri="{D42A27DB-BD31-4B8C-83A1-F6EECF244321}">
                <p14:modId xmlns:p14="http://schemas.microsoft.com/office/powerpoint/2010/main" val="773626732"/>
              </p:ext>
            </p:extLst>
          </p:nvPr>
        </p:nvGraphicFramePr>
        <p:xfrm>
          <a:off x="2889876" y="1694024"/>
          <a:ext cx="2487930" cy="1211580"/>
        </p:xfrm>
        <a:graphic>
          <a:graphicData uri="http://schemas.openxmlformats.org/drawingml/2006/chart">
            <c:chart xmlns:c="http://schemas.openxmlformats.org/drawingml/2006/chart" xmlns:r="http://schemas.openxmlformats.org/officeDocument/2006/relationships" r:id="rId3"/>
          </a:graphicData>
        </a:graphic>
      </p:graphicFrame>
      <p:pic>
        <p:nvPicPr>
          <p:cNvPr id="5" name="图片 4"/>
          <p:cNvPicPr>
            <a:picLocks noChangeAspect="1"/>
          </p:cNvPicPr>
          <p:nvPr/>
        </p:nvPicPr>
        <p:blipFill>
          <a:blip r:embed="rId4"/>
          <a:stretch>
            <a:fillRect/>
          </a:stretch>
        </p:blipFill>
        <p:spPr>
          <a:xfrm>
            <a:off x="930325" y="2043031"/>
            <a:ext cx="4986960" cy="2944623"/>
          </a:xfrm>
          <a:prstGeom prst="rect">
            <a:avLst/>
          </a:prstGeom>
        </p:spPr>
      </p:pic>
      <p:pic>
        <p:nvPicPr>
          <p:cNvPr id="6" name="图片 5"/>
          <p:cNvPicPr>
            <a:picLocks noChangeAspect="1"/>
          </p:cNvPicPr>
          <p:nvPr/>
        </p:nvPicPr>
        <p:blipFill>
          <a:blip r:embed="rId5"/>
          <a:stretch>
            <a:fillRect/>
          </a:stretch>
        </p:blipFill>
        <p:spPr>
          <a:xfrm>
            <a:off x="1545986" y="2284393"/>
            <a:ext cx="5163760" cy="3072650"/>
          </a:xfrm>
          <a:prstGeom prst="rect">
            <a:avLst/>
          </a:prstGeom>
        </p:spPr>
      </p:pic>
      <p:pic>
        <p:nvPicPr>
          <p:cNvPr id="8" name="图片 7"/>
          <p:cNvPicPr>
            <a:picLocks noChangeAspect="1"/>
          </p:cNvPicPr>
          <p:nvPr/>
        </p:nvPicPr>
        <p:blipFill>
          <a:blip r:embed="rId6"/>
          <a:stretch>
            <a:fillRect/>
          </a:stretch>
        </p:blipFill>
        <p:spPr>
          <a:xfrm>
            <a:off x="2051720" y="2544772"/>
            <a:ext cx="5102794" cy="3188484"/>
          </a:xfrm>
          <a:prstGeom prst="rect">
            <a:avLst/>
          </a:prstGeom>
        </p:spPr>
      </p:pic>
      <p:pic>
        <p:nvPicPr>
          <p:cNvPr id="9" name="图片 8"/>
          <p:cNvPicPr>
            <a:picLocks noChangeAspect="1"/>
          </p:cNvPicPr>
          <p:nvPr/>
        </p:nvPicPr>
        <p:blipFill>
          <a:blip r:embed="rId7"/>
          <a:stretch>
            <a:fillRect/>
          </a:stretch>
        </p:blipFill>
        <p:spPr>
          <a:xfrm>
            <a:off x="2699293" y="2908893"/>
            <a:ext cx="5623169" cy="3069055"/>
          </a:xfrm>
          <a:prstGeom prst="rect">
            <a:avLst/>
          </a:prstGeom>
        </p:spPr>
      </p:pic>
      <p:pic>
        <p:nvPicPr>
          <p:cNvPr id="10" name="图片 9"/>
          <p:cNvPicPr>
            <a:picLocks noChangeAspect="1"/>
          </p:cNvPicPr>
          <p:nvPr/>
        </p:nvPicPr>
        <p:blipFill>
          <a:blip r:embed="rId8"/>
          <a:stretch>
            <a:fillRect/>
          </a:stretch>
        </p:blipFill>
        <p:spPr>
          <a:xfrm>
            <a:off x="3444151" y="3239674"/>
            <a:ext cx="5056911" cy="3149884"/>
          </a:xfrm>
          <a:prstGeom prst="rect">
            <a:avLst/>
          </a:prstGeom>
        </p:spPr>
      </p:pic>
    </p:spTree>
    <p:extLst>
      <p:ext uri="{BB962C8B-B14F-4D97-AF65-F5344CB8AC3E}">
        <p14:creationId xmlns:p14="http://schemas.microsoft.com/office/powerpoint/2010/main" val="3871294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Graphic spid="15"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14313"/>
            <a:ext cx="8229600" cy="1143000"/>
          </a:xfrm>
        </p:spPr>
        <p:txBody>
          <a:bodyPr/>
          <a:lstStyle/>
          <a:p>
            <a:pPr algn="ctr" eaLnBrk="1" hangingPunct="1">
              <a:defRPr/>
            </a:pPr>
            <a:r>
              <a:rPr lang="zh-CN" altLang="en-US" sz="4400" dirty="0" smtClean="0">
                <a:solidFill>
                  <a:srgbClr val="CC0000"/>
                </a:solidFill>
                <a:effectLst>
                  <a:outerShdw blurRad="38100" dist="38100" dir="2700000" algn="tl">
                    <a:srgbClr val="C0C0C0"/>
                  </a:outerShdw>
                </a:effectLst>
              </a:rPr>
              <a:t>汇 报 内 容</a:t>
            </a:r>
          </a:p>
        </p:txBody>
      </p:sp>
      <p:sp>
        <p:nvSpPr>
          <p:cNvPr id="4099" name="文本占位符 5"/>
          <p:cNvSpPr>
            <a:spLocks noGrp="1"/>
          </p:cNvSpPr>
          <p:nvPr>
            <p:ph type="body" sz="half" idx="4294967295"/>
          </p:nvPr>
        </p:nvSpPr>
        <p:spPr>
          <a:xfrm>
            <a:off x="1547664" y="2454275"/>
            <a:ext cx="6264696" cy="1717393"/>
          </a:xfrm>
          <a:noFill/>
          <a:extLst>
            <a:ext uri="{909E8E84-426E-40DD-AFC4-6F175D3DCCD1}">
              <a14:hiddenFill xmlns:a14="http://schemas.microsoft.com/office/drawing/2010/main">
                <a:solidFill>
                  <a:srgbClr val="FFFFFF"/>
                </a:solidFill>
              </a14:hiddenFill>
            </a:ext>
          </a:extLst>
        </p:spPr>
        <p:style>
          <a:lnRef idx="0">
            <a:scrgbClr r="0" g="0" b="0"/>
          </a:lnRef>
          <a:fillRef idx="1003">
            <a:schemeClr val="lt1"/>
          </a:fillRef>
          <a:effectRef idx="0">
            <a:scrgbClr r="0" g="0" b="0"/>
          </a:effectRef>
          <a:fontRef idx="major"/>
        </p:style>
        <p:txBody>
          <a:bodyPr wrap="square">
            <a:spAutoFit/>
          </a:bodyPr>
          <a:lstStyle/>
          <a:p>
            <a:pPr marL="449263" indent="-449263" eaLnBrk="1" hangingPunct="1">
              <a:lnSpc>
                <a:spcPts val="5700"/>
              </a:lnSpc>
              <a:spcAft>
                <a:spcPts val="600"/>
              </a:spcAft>
              <a:buClr>
                <a:srgbClr val="FF0000"/>
              </a:buClr>
              <a:buSzPct val="70000"/>
              <a:buFont typeface="Wingdings" pitchFamily="2" charset="2"/>
              <a:buChar char="l"/>
              <a:defRPr/>
            </a:pPr>
            <a:r>
              <a:rPr lang="zh-CN" altLang="en-US" b="1" dirty="0" smtClean="0"/>
              <a:t>实验室数据中心建设</a:t>
            </a:r>
            <a:endParaRPr lang="en-US" altLang="zh-CN" b="1" dirty="0" smtClean="0"/>
          </a:p>
          <a:p>
            <a:pPr marL="449263" indent="-449263" eaLnBrk="1" hangingPunct="1">
              <a:lnSpc>
                <a:spcPts val="5700"/>
              </a:lnSpc>
              <a:spcAft>
                <a:spcPts val="600"/>
              </a:spcAft>
              <a:buClr>
                <a:srgbClr val="FF0000"/>
              </a:buClr>
              <a:buSzPct val="70000"/>
              <a:buFont typeface="Wingdings" pitchFamily="2" charset="2"/>
              <a:buChar char="l"/>
              <a:defRPr/>
            </a:pPr>
            <a:r>
              <a:rPr lang="zh-CN" altLang="en-US" b="1" dirty="0" smtClean="0"/>
              <a:t>上市</a:t>
            </a:r>
            <a:r>
              <a:rPr lang="zh-CN" altLang="en-US" b="1" dirty="0"/>
              <a:t>公司环境绩效</a:t>
            </a:r>
            <a:r>
              <a:rPr lang="zh-CN" altLang="en-US" b="1" dirty="0" smtClean="0"/>
              <a:t>评估</a:t>
            </a:r>
            <a:endParaRPr lang="en-US" altLang="zh-CN" b="1" dirty="0"/>
          </a:p>
        </p:txBody>
      </p:sp>
      <p:sp>
        <p:nvSpPr>
          <p:cNvPr id="79876" name="Rectangle 15" descr="浅色横线"/>
          <p:cNvSpPr>
            <a:spLocks noChangeArrowheads="1"/>
          </p:cNvSpPr>
          <p:nvPr/>
        </p:nvSpPr>
        <p:spPr bwMode="auto">
          <a:xfrm flipV="1">
            <a:off x="571500" y="1311275"/>
            <a:ext cx="7929563" cy="117475"/>
          </a:xfrm>
          <a:prstGeom prst="rect">
            <a:avLst/>
          </a:prstGeom>
          <a:pattFill prst="ltHorz">
            <a:fgClr>
              <a:schemeClr val="bg1"/>
            </a:fgClr>
            <a:bgClr>
              <a:srgbClr val="8C2532"/>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800">
                <a:solidFill>
                  <a:schemeClr val="tx2"/>
                </a:solidFill>
                <a:latin typeface="宋体" panose="02010600030101010101" pitchFamily="2" charset="-122"/>
                <a:ea typeface="宋体" panose="02010600030101010101" pitchFamily="2" charset="-122"/>
              </a:defRPr>
            </a:lvl1pPr>
            <a:lvl2pPr marL="742950" indent="-285750" eaLnBrk="0" hangingPunct="0">
              <a:defRPr kumimoji="1" sz="2800">
                <a:solidFill>
                  <a:schemeClr val="tx2"/>
                </a:solidFill>
                <a:latin typeface="宋体" panose="02010600030101010101" pitchFamily="2" charset="-122"/>
                <a:ea typeface="宋体" panose="02010600030101010101" pitchFamily="2" charset="-122"/>
              </a:defRPr>
            </a:lvl2pPr>
            <a:lvl3pPr marL="1143000" indent="-228600" eaLnBrk="0" hangingPunct="0">
              <a:defRPr kumimoji="1" sz="2800">
                <a:solidFill>
                  <a:schemeClr val="tx2"/>
                </a:solidFill>
                <a:latin typeface="宋体" panose="02010600030101010101" pitchFamily="2" charset="-122"/>
                <a:ea typeface="宋体" panose="02010600030101010101" pitchFamily="2" charset="-122"/>
              </a:defRPr>
            </a:lvl3pPr>
            <a:lvl4pPr marL="1600200" indent="-228600" eaLnBrk="0" hangingPunct="0">
              <a:defRPr kumimoji="1" sz="2800">
                <a:solidFill>
                  <a:schemeClr val="tx2"/>
                </a:solidFill>
                <a:latin typeface="宋体" panose="02010600030101010101" pitchFamily="2" charset="-122"/>
                <a:ea typeface="宋体" panose="02010600030101010101" pitchFamily="2" charset="-122"/>
              </a:defRPr>
            </a:lvl4pPr>
            <a:lvl5pPr marL="2057400" indent="-228600" eaLnBrk="0" hangingPunct="0">
              <a:defRPr kumimoji="1" sz="2800">
                <a:solidFill>
                  <a:schemeClr val="tx2"/>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kumimoji="1" sz="2800">
                <a:solidFill>
                  <a:schemeClr val="tx2"/>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kumimoji="1" sz="2800">
                <a:solidFill>
                  <a:schemeClr val="tx2"/>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kumimoji="1" sz="2800">
                <a:solidFill>
                  <a:schemeClr val="tx2"/>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kumimoji="1" sz="2800">
                <a:solidFill>
                  <a:schemeClr val="tx2"/>
                </a:solidFill>
                <a:latin typeface="宋体" panose="02010600030101010101" pitchFamily="2" charset="-122"/>
                <a:ea typeface="宋体" panose="02010600030101010101" pitchFamily="2" charset="-122"/>
              </a:defRPr>
            </a:lvl9pPr>
          </a:lstStyle>
          <a:p>
            <a:pPr eaLnBrk="1" hangingPunct="1"/>
            <a:endParaRPr lang="zh-CN" alt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rrowheads="1"/>
          </p:cNvSpPr>
          <p:nvPr>
            <p:ph type="title"/>
          </p:nvPr>
        </p:nvSpPr>
        <p:spPr>
          <a:xfrm>
            <a:off x="1691680" y="130175"/>
            <a:ext cx="5300390" cy="798513"/>
          </a:xfrm>
        </p:spPr>
        <p:txBody>
          <a:bodyPr/>
          <a:lstStyle/>
          <a:p>
            <a:pPr algn="ctr"/>
            <a:r>
              <a:rPr lang="zh-CN" altLang="en-US" sz="4000" dirty="0" smtClean="0">
                <a:solidFill>
                  <a:srgbClr val="333399"/>
                </a:solidFill>
              </a:rPr>
              <a:t>（三）评估结果</a:t>
            </a:r>
          </a:p>
        </p:txBody>
      </p:sp>
      <p:sp>
        <p:nvSpPr>
          <p:cNvPr id="57347" name="Rectangle 3"/>
          <p:cNvSpPr>
            <a:spLocks noGrp="1" noRot="1" noChangeArrowheads="1"/>
          </p:cNvSpPr>
          <p:nvPr>
            <p:ph type="body" idx="1"/>
          </p:nvPr>
        </p:nvSpPr>
        <p:spPr>
          <a:xfrm>
            <a:off x="395163" y="1052736"/>
            <a:ext cx="8569325" cy="1875073"/>
          </a:xfrm>
        </p:spPr>
        <p:txBody>
          <a:bodyPr/>
          <a:lstStyle/>
          <a:p>
            <a:pPr eaLnBrk="1" hangingPunct="1">
              <a:lnSpc>
                <a:spcPts val="3300"/>
              </a:lnSpc>
              <a:spcBef>
                <a:spcPct val="0"/>
              </a:spcBef>
              <a:spcAft>
                <a:spcPts val="1200"/>
              </a:spcAft>
              <a:buClr>
                <a:srgbClr val="C00000"/>
              </a:buClr>
              <a:buFont typeface="Wingdings" panose="05000000000000000000" pitchFamily="2" charset="2"/>
              <a:buChar char="l"/>
            </a:pPr>
            <a:r>
              <a:rPr lang="zh-CN" altLang="en-US" sz="2000" b="1"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评估结果</a:t>
            </a:r>
            <a:endParaRPr lang="en-US" altLang="zh-CN" sz="2000" b="1"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a:p>
            <a:pPr marL="0" indent="0" eaLnBrk="1" hangingPunct="1">
              <a:lnSpc>
                <a:spcPct val="150000"/>
              </a:lnSpc>
              <a:spcBef>
                <a:spcPct val="0"/>
              </a:spcBef>
              <a:spcAft>
                <a:spcPts val="1200"/>
              </a:spcAft>
              <a:buClr>
                <a:srgbClr val="C00000"/>
              </a:buClr>
              <a:buNone/>
            </a:pPr>
            <a:endParaRPr lang="en-US" altLang="zh-CN" sz="1600" dirty="0">
              <a:latin typeface="Times New Roman" panose="02020603050405020304" pitchFamily="18" charset="0"/>
              <a:ea typeface="微软雅黑" panose="020B0503020204020204" pitchFamily="34" charset="-122"/>
              <a:cs typeface="Times New Roman" panose="02020603050405020304" pitchFamily="18" charset="0"/>
            </a:endParaRPr>
          </a:p>
          <a:p>
            <a:pPr marL="0" indent="0" eaLnBrk="1" hangingPunct="1">
              <a:lnSpc>
                <a:spcPct val="150000"/>
              </a:lnSpc>
              <a:spcBef>
                <a:spcPct val="0"/>
              </a:spcBef>
              <a:spcAft>
                <a:spcPts val="1200"/>
              </a:spcAft>
              <a:buClr>
                <a:srgbClr val="C00000"/>
              </a:buClr>
              <a:buNone/>
            </a:pPr>
            <a:endParaRPr lang="en-US" altLang="zh-CN" sz="1600" dirty="0" smtClean="0">
              <a:latin typeface="Times New Roman" panose="02020603050405020304" pitchFamily="18" charset="0"/>
              <a:ea typeface="微软雅黑" panose="020B0503020204020204" pitchFamily="34" charset="-122"/>
              <a:cs typeface="Times New Roman" panose="02020603050405020304" pitchFamily="18" charset="0"/>
            </a:endParaRPr>
          </a:p>
          <a:p>
            <a:pPr marL="0" indent="0" eaLnBrk="1" hangingPunct="1">
              <a:lnSpc>
                <a:spcPct val="150000"/>
              </a:lnSpc>
              <a:spcBef>
                <a:spcPct val="0"/>
              </a:spcBef>
              <a:spcAft>
                <a:spcPts val="1200"/>
              </a:spcAft>
              <a:buClr>
                <a:srgbClr val="C00000"/>
              </a:buClr>
              <a:buNone/>
            </a:pPr>
            <a:endParaRPr lang="en-US" altLang="zh-CN" sz="1600" dirty="0">
              <a:latin typeface="Times New Roman" panose="02020603050405020304" pitchFamily="18" charset="0"/>
              <a:ea typeface="微软雅黑" panose="020B0503020204020204" pitchFamily="34" charset="-122"/>
              <a:cs typeface="Times New Roman" panose="02020603050405020304" pitchFamily="18" charset="0"/>
            </a:endParaRPr>
          </a:p>
          <a:p>
            <a:pPr marL="0" indent="0" eaLnBrk="1" hangingPunct="1">
              <a:lnSpc>
                <a:spcPct val="150000"/>
              </a:lnSpc>
              <a:spcBef>
                <a:spcPct val="0"/>
              </a:spcBef>
              <a:spcAft>
                <a:spcPts val="1200"/>
              </a:spcAft>
              <a:buClr>
                <a:srgbClr val="C00000"/>
              </a:buClr>
              <a:buNone/>
            </a:pPr>
            <a:endParaRPr lang="en-US" altLang="zh-CN" sz="1600" dirty="0" smtClean="0">
              <a:latin typeface="Times New Roman" panose="02020603050405020304" pitchFamily="18" charset="0"/>
              <a:ea typeface="微软雅黑" panose="020B0503020204020204" pitchFamily="34" charset="-122"/>
              <a:cs typeface="Times New Roman" panose="02020603050405020304" pitchFamily="18" charset="0"/>
            </a:endParaRPr>
          </a:p>
          <a:p>
            <a:pPr marL="0" indent="0" eaLnBrk="1" hangingPunct="1">
              <a:lnSpc>
                <a:spcPct val="150000"/>
              </a:lnSpc>
              <a:spcBef>
                <a:spcPct val="0"/>
              </a:spcBef>
              <a:spcAft>
                <a:spcPts val="1200"/>
              </a:spcAft>
              <a:buClr>
                <a:srgbClr val="C00000"/>
              </a:buClr>
              <a:buNone/>
            </a:pPr>
            <a:endParaRPr lang="en-US" altLang="zh-CN" sz="1600" dirty="0">
              <a:latin typeface="Times New Roman" panose="02020603050405020304" pitchFamily="18" charset="0"/>
              <a:ea typeface="微软雅黑" panose="020B0503020204020204" pitchFamily="34" charset="-122"/>
              <a:cs typeface="Times New Roman" panose="02020603050405020304" pitchFamily="18" charset="0"/>
            </a:endParaRPr>
          </a:p>
          <a:p>
            <a:pPr marL="0" indent="0" eaLnBrk="1" hangingPunct="1">
              <a:lnSpc>
                <a:spcPct val="150000"/>
              </a:lnSpc>
              <a:spcBef>
                <a:spcPct val="0"/>
              </a:spcBef>
              <a:spcAft>
                <a:spcPts val="1200"/>
              </a:spcAft>
              <a:buClr>
                <a:srgbClr val="C00000"/>
              </a:buClr>
              <a:buNone/>
            </a:pPr>
            <a:endParaRPr lang="en-US" altLang="zh-CN" sz="1600" dirty="0" smtClean="0">
              <a:latin typeface="Times New Roman" panose="02020603050405020304" pitchFamily="18" charset="0"/>
              <a:ea typeface="微软雅黑" panose="020B0503020204020204" pitchFamily="34" charset="-122"/>
              <a:cs typeface="Times New Roman" panose="02020603050405020304" pitchFamily="18" charset="0"/>
            </a:endParaRPr>
          </a:p>
          <a:p>
            <a:pPr marL="0" indent="0" eaLnBrk="1" hangingPunct="1">
              <a:lnSpc>
                <a:spcPct val="150000"/>
              </a:lnSpc>
              <a:spcBef>
                <a:spcPct val="0"/>
              </a:spcBef>
              <a:spcAft>
                <a:spcPts val="1200"/>
              </a:spcAft>
              <a:buClr>
                <a:srgbClr val="C00000"/>
              </a:buClr>
              <a:buNone/>
            </a:pP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rPr>
              <a:t> </a:t>
            </a:r>
          </a:p>
        </p:txBody>
      </p:sp>
      <p:sp>
        <p:nvSpPr>
          <p:cNvPr id="57348" name="Rectangle 15" descr="浅色横线"/>
          <p:cNvSpPr>
            <a:spLocks noChangeArrowheads="1"/>
          </p:cNvSpPr>
          <p:nvPr/>
        </p:nvSpPr>
        <p:spPr bwMode="auto">
          <a:xfrm flipV="1">
            <a:off x="571500" y="928688"/>
            <a:ext cx="7929563" cy="117475"/>
          </a:xfrm>
          <a:prstGeom prst="rect">
            <a:avLst/>
          </a:prstGeom>
          <a:pattFill prst="ltHorz">
            <a:fgClr>
              <a:schemeClr val="bg1"/>
            </a:fgClr>
            <a:bgClr>
              <a:srgbClr val="8C2532"/>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800">
                <a:solidFill>
                  <a:schemeClr val="tx2"/>
                </a:solidFill>
                <a:latin typeface="宋体" panose="02010600030101010101" pitchFamily="2" charset="-122"/>
                <a:ea typeface="宋体" panose="02010600030101010101" pitchFamily="2" charset="-122"/>
              </a:defRPr>
            </a:lvl1pPr>
            <a:lvl2pPr marL="742950" indent="-285750" eaLnBrk="0" hangingPunct="0">
              <a:defRPr kumimoji="1" sz="2800">
                <a:solidFill>
                  <a:schemeClr val="tx2"/>
                </a:solidFill>
                <a:latin typeface="宋体" panose="02010600030101010101" pitchFamily="2" charset="-122"/>
                <a:ea typeface="宋体" panose="02010600030101010101" pitchFamily="2" charset="-122"/>
              </a:defRPr>
            </a:lvl2pPr>
            <a:lvl3pPr marL="1143000" indent="-228600" eaLnBrk="0" hangingPunct="0">
              <a:defRPr kumimoji="1" sz="2800">
                <a:solidFill>
                  <a:schemeClr val="tx2"/>
                </a:solidFill>
                <a:latin typeface="宋体" panose="02010600030101010101" pitchFamily="2" charset="-122"/>
                <a:ea typeface="宋体" panose="02010600030101010101" pitchFamily="2" charset="-122"/>
              </a:defRPr>
            </a:lvl3pPr>
            <a:lvl4pPr marL="1600200" indent="-228600" eaLnBrk="0" hangingPunct="0">
              <a:defRPr kumimoji="1" sz="2800">
                <a:solidFill>
                  <a:schemeClr val="tx2"/>
                </a:solidFill>
                <a:latin typeface="宋体" panose="02010600030101010101" pitchFamily="2" charset="-122"/>
                <a:ea typeface="宋体" panose="02010600030101010101" pitchFamily="2" charset="-122"/>
              </a:defRPr>
            </a:lvl4pPr>
            <a:lvl5pPr marL="2057400" indent="-228600" eaLnBrk="0" hangingPunct="0">
              <a:defRPr kumimoji="1" sz="2800">
                <a:solidFill>
                  <a:schemeClr val="tx2"/>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kumimoji="1" sz="2800">
                <a:solidFill>
                  <a:schemeClr val="tx2"/>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kumimoji="1" sz="2800">
                <a:solidFill>
                  <a:schemeClr val="tx2"/>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kumimoji="1" sz="2800">
                <a:solidFill>
                  <a:schemeClr val="tx2"/>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kumimoji="1" sz="2800">
                <a:solidFill>
                  <a:schemeClr val="tx2"/>
                </a:solidFill>
                <a:latin typeface="宋体" panose="02010600030101010101" pitchFamily="2" charset="-122"/>
                <a:ea typeface="宋体" panose="02010600030101010101" pitchFamily="2" charset="-122"/>
              </a:defRPr>
            </a:lvl9pPr>
          </a:lstStyle>
          <a:p>
            <a:pPr eaLnBrk="1" hangingPunct="1"/>
            <a:endParaRPr lang="zh-CN" altLang="en-US"/>
          </a:p>
        </p:txBody>
      </p:sp>
      <p:sp>
        <p:nvSpPr>
          <p:cNvPr id="20" name="矩形 19"/>
          <p:cNvSpPr/>
          <p:nvPr/>
        </p:nvSpPr>
        <p:spPr>
          <a:xfrm>
            <a:off x="3104886" y="6289813"/>
            <a:ext cx="3005951" cy="553998"/>
          </a:xfrm>
          <a:prstGeom prst="rect">
            <a:avLst/>
          </a:prstGeom>
        </p:spPr>
        <p:txBody>
          <a:bodyPr wrap="none">
            <a:spAutoFit/>
          </a:bodyPr>
          <a:lstStyle/>
          <a:p>
            <a:pPr>
              <a:lnSpc>
                <a:spcPct val="150000"/>
              </a:lnSpc>
              <a:spcAft>
                <a:spcPts val="1200"/>
              </a:spcAft>
              <a:buClr>
                <a:srgbClr val="C00000"/>
              </a:buClr>
            </a:pPr>
            <a:r>
              <a:rPr lang="en-US" altLang="zh-CN" sz="2000" dirty="0" smtClean="0">
                <a:latin typeface="Times New Roman" panose="02020603050405020304" pitchFamily="18" charset="0"/>
                <a:ea typeface="微软雅黑" panose="020B0503020204020204" pitchFamily="34" charset="-122"/>
                <a:cs typeface="Times New Roman" panose="02020603050405020304" pitchFamily="18" charset="0"/>
              </a:rPr>
              <a:t>2012</a:t>
            </a:r>
            <a:r>
              <a:rPr lang="zh-CN" altLang="en-US" sz="2000" dirty="0" smtClean="0">
                <a:latin typeface="Times New Roman" panose="02020603050405020304" pitchFamily="18" charset="0"/>
                <a:ea typeface="微软雅黑" panose="020B0503020204020204" pitchFamily="34" charset="-122"/>
                <a:cs typeface="Times New Roman" panose="02020603050405020304" pitchFamily="18" charset="0"/>
              </a:rPr>
              <a:t>年建材行业评估</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结果</a:t>
            </a:r>
            <a:endParaRPr lang="en-US" altLang="zh-CN" sz="2000" dirty="0">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3" name="图片 2"/>
          <p:cNvPicPr>
            <a:picLocks noChangeAspect="1"/>
          </p:cNvPicPr>
          <p:nvPr/>
        </p:nvPicPr>
        <p:blipFill>
          <a:blip r:embed="rId2"/>
          <a:stretch>
            <a:fillRect/>
          </a:stretch>
        </p:blipFill>
        <p:spPr>
          <a:xfrm>
            <a:off x="330531" y="1727201"/>
            <a:ext cx="4201032" cy="2283782"/>
          </a:xfrm>
          <a:prstGeom prst="rect">
            <a:avLst/>
          </a:prstGeom>
        </p:spPr>
      </p:pic>
      <p:graphicFrame>
        <p:nvGraphicFramePr>
          <p:cNvPr id="16" name="图表 15"/>
          <p:cNvGraphicFramePr>
            <a:graphicFrameLocks/>
          </p:cNvGraphicFramePr>
          <p:nvPr>
            <p:extLst>
              <p:ext uri="{D42A27DB-BD31-4B8C-83A1-F6EECF244321}">
                <p14:modId xmlns:p14="http://schemas.microsoft.com/office/powerpoint/2010/main" val="2794470913"/>
              </p:ext>
            </p:extLst>
          </p:nvPr>
        </p:nvGraphicFramePr>
        <p:xfrm>
          <a:off x="4596195" y="1886429"/>
          <a:ext cx="3588385" cy="1965325"/>
        </p:xfrm>
        <a:graphic>
          <a:graphicData uri="http://schemas.openxmlformats.org/drawingml/2006/chart">
            <c:chart xmlns:c="http://schemas.openxmlformats.org/drawingml/2006/chart" xmlns:r="http://schemas.openxmlformats.org/officeDocument/2006/relationships" r:id="rId3"/>
          </a:graphicData>
        </a:graphic>
      </p:graphicFrame>
      <p:pic>
        <p:nvPicPr>
          <p:cNvPr id="9218" name="图表 15"/>
          <p:cNvPicPr>
            <a:picLocks noChangeArrowheads="1"/>
          </p:cNvPicPr>
          <p:nvPr/>
        </p:nvPicPr>
        <p:blipFill>
          <a:blip r:embed="rId4">
            <a:extLst>
              <a:ext uri="{28A0092B-C50C-407E-A947-70E740481C1C}">
                <a14:useLocalDpi xmlns:a14="http://schemas.microsoft.com/office/drawing/2010/main" val="0"/>
              </a:ext>
            </a:extLst>
          </a:blip>
          <a:srcRect b="-98"/>
          <a:stretch>
            <a:fillRect/>
          </a:stretch>
        </p:blipFill>
        <p:spPr bwMode="auto">
          <a:xfrm>
            <a:off x="726764" y="2348343"/>
            <a:ext cx="4349292" cy="2375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图表 16"/>
          <p:cNvPicPr>
            <a:picLocks noChangeArrowheads="1"/>
          </p:cNvPicPr>
          <p:nvPr/>
        </p:nvPicPr>
        <p:blipFill>
          <a:blip r:embed="rId5">
            <a:extLst>
              <a:ext uri="{28A0092B-C50C-407E-A947-70E740481C1C}">
                <a14:useLocalDpi xmlns:a14="http://schemas.microsoft.com/office/drawing/2010/main" val="0"/>
              </a:ext>
            </a:extLst>
          </a:blip>
          <a:srcRect b="-98"/>
          <a:stretch>
            <a:fillRect/>
          </a:stretch>
        </p:blipFill>
        <p:spPr bwMode="auto">
          <a:xfrm>
            <a:off x="1513364" y="2660450"/>
            <a:ext cx="4571330" cy="2496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图表 17"/>
          <p:cNvPicPr>
            <a:picLocks noChangeArrowheads="1"/>
          </p:cNvPicPr>
          <p:nvPr/>
        </p:nvPicPr>
        <p:blipFill>
          <a:blip r:embed="rId6">
            <a:extLst>
              <a:ext uri="{28A0092B-C50C-407E-A947-70E740481C1C}">
                <a14:useLocalDpi xmlns:a14="http://schemas.microsoft.com/office/drawing/2010/main" val="0"/>
              </a:ext>
            </a:extLst>
          </a:blip>
          <a:srcRect b="-98"/>
          <a:stretch>
            <a:fillRect/>
          </a:stretch>
        </p:blipFill>
        <p:spPr bwMode="auto">
          <a:xfrm>
            <a:off x="2802873" y="3185517"/>
            <a:ext cx="4664701" cy="2547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9887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21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2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2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Graphic spid="16"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rrowheads="1"/>
          </p:cNvSpPr>
          <p:nvPr>
            <p:ph type="title"/>
          </p:nvPr>
        </p:nvSpPr>
        <p:spPr>
          <a:xfrm>
            <a:off x="1691680" y="130175"/>
            <a:ext cx="5300390" cy="798513"/>
          </a:xfrm>
        </p:spPr>
        <p:txBody>
          <a:bodyPr/>
          <a:lstStyle/>
          <a:p>
            <a:pPr algn="ctr"/>
            <a:r>
              <a:rPr lang="zh-CN" altLang="en-US" sz="4000" dirty="0" smtClean="0">
                <a:solidFill>
                  <a:srgbClr val="333399"/>
                </a:solidFill>
              </a:rPr>
              <a:t>（四）可改进的地方</a:t>
            </a:r>
            <a:endParaRPr lang="zh-CN" altLang="en-US" sz="4000" dirty="0" smtClean="0">
              <a:solidFill>
                <a:srgbClr val="333399"/>
              </a:solidFill>
            </a:endParaRPr>
          </a:p>
        </p:txBody>
      </p:sp>
      <p:sp>
        <p:nvSpPr>
          <p:cNvPr id="57347" name="Rectangle 3"/>
          <p:cNvSpPr>
            <a:spLocks noGrp="1" noRot="1" noChangeArrowheads="1"/>
          </p:cNvSpPr>
          <p:nvPr>
            <p:ph type="body" idx="1"/>
          </p:nvPr>
        </p:nvSpPr>
        <p:spPr>
          <a:xfrm>
            <a:off x="395163" y="1269256"/>
            <a:ext cx="8569325" cy="2375768"/>
          </a:xfrm>
        </p:spPr>
        <p:txBody>
          <a:bodyPr/>
          <a:lstStyle/>
          <a:p>
            <a:pPr eaLnBrk="1" hangingPunct="1">
              <a:lnSpc>
                <a:spcPts val="3300"/>
              </a:lnSpc>
              <a:spcBef>
                <a:spcPct val="0"/>
              </a:spcBef>
              <a:spcAft>
                <a:spcPts val="1200"/>
              </a:spcAft>
              <a:buClr>
                <a:srgbClr val="C00000"/>
              </a:buClr>
              <a:buFont typeface="Wingdings" panose="05000000000000000000" pitchFamily="2" charset="2"/>
              <a:buChar char="l"/>
            </a:pPr>
            <a:r>
              <a:rPr lang="zh-CN" altLang="en-US" sz="2000" b="1" dirty="0" smtClean="0">
                <a:solidFill>
                  <a:srgbClr val="FF0000"/>
                </a:solidFill>
                <a:latin typeface="黑体" panose="02010609060101010101" pitchFamily="49" charset="-122"/>
                <a:ea typeface="黑体" panose="02010609060101010101" pitchFamily="49" charset="-122"/>
              </a:rPr>
              <a:t>指标体系与方法：</a:t>
            </a:r>
            <a:r>
              <a:rPr lang="zh-CN" altLang="en-US" sz="2000" dirty="0" smtClean="0">
                <a:solidFill>
                  <a:schemeClr val="tx1"/>
                </a:solidFill>
                <a:latin typeface="黑体" panose="02010609060101010101" pitchFamily="49" charset="-122"/>
                <a:ea typeface="黑体" panose="02010609060101010101" pitchFamily="49" charset="-122"/>
              </a:rPr>
              <a:t>可通过历年评估，根据效果，优化指标体系与方法</a:t>
            </a:r>
            <a:endParaRPr lang="en-US" altLang="zh-CN" sz="2000" dirty="0" smtClean="0">
              <a:solidFill>
                <a:schemeClr val="tx1"/>
              </a:solidFill>
              <a:latin typeface="黑体" panose="02010609060101010101" pitchFamily="49" charset="-122"/>
              <a:ea typeface="黑体" panose="02010609060101010101" pitchFamily="49" charset="-122"/>
            </a:endParaRPr>
          </a:p>
          <a:p>
            <a:pPr eaLnBrk="1" hangingPunct="1">
              <a:lnSpc>
                <a:spcPts val="3300"/>
              </a:lnSpc>
              <a:spcBef>
                <a:spcPct val="0"/>
              </a:spcBef>
              <a:spcAft>
                <a:spcPts val="1200"/>
              </a:spcAft>
              <a:buClr>
                <a:srgbClr val="C00000"/>
              </a:buClr>
              <a:buFont typeface="Wingdings" panose="05000000000000000000" pitchFamily="2" charset="2"/>
              <a:buChar char="l"/>
            </a:pPr>
            <a:r>
              <a:rPr lang="zh-CN" altLang="en-US" sz="2000" b="1" dirty="0" smtClean="0">
                <a:solidFill>
                  <a:srgbClr val="FF0000"/>
                </a:solidFill>
                <a:latin typeface="黑体" panose="02010609060101010101" pitchFamily="49" charset="-122"/>
                <a:ea typeface="黑体" panose="02010609060101010101" pitchFamily="49" charset="-122"/>
              </a:rPr>
              <a:t>数据获取：</a:t>
            </a:r>
            <a:r>
              <a:rPr lang="zh-CN" altLang="en-US" sz="2000" dirty="0" smtClean="0">
                <a:solidFill>
                  <a:schemeClr val="tx1"/>
                </a:solidFill>
                <a:latin typeface="黑体" panose="02010609060101010101" pitchFamily="49" charset="-122"/>
                <a:ea typeface="黑体" panose="02010609060101010101" pitchFamily="49" charset="-122"/>
              </a:rPr>
              <a:t>通过调研、问卷调查等方式获取更为详细的数据</a:t>
            </a:r>
            <a:endParaRPr lang="en-US" altLang="zh-CN" sz="2000" dirty="0" smtClean="0">
              <a:solidFill>
                <a:schemeClr val="tx1"/>
              </a:solidFill>
              <a:latin typeface="黑体" panose="02010609060101010101" pitchFamily="49" charset="-122"/>
              <a:ea typeface="黑体" panose="02010609060101010101" pitchFamily="49" charset="-122"/>
            </a:endParaRPr>
          </a:p>
          <a:p>
            <a:pPr eaLnBrk="1" hangingPunct="1">
              <a:lnSpc>
                <a:spcPts val="3300"/>
              </a:lnSpc>
              <a:spcBef>
                <a:spcPct val="0"/>
              </a:spcBef>
              <a:spcAft>
                <a:spcPts val="1200"/>
              </a:spcAft>
              <a:buClr>
                <a:srgbClr val="C00000"/>
              </a:buClr>
              <a:buFont typeface="Wingdings" panose="05000000000000000000" pitchFamily="2" charset="2"/>
              <a:buChar char="l"/>
            </a:pPr>
            <a:r>
              <a:rPr lang="zh-CN" altLang="en-US" sz="2000" b="1" dirty="0">
                <a:solidFill>
                  <a:srgbClr val="FF0000"/>
                </a:solidFill>
                <a:latin typeface="黑体" panose="02010609060101010101" pitchFamily="49" charset="-122"/>
                <a:ea typeface="黑体" panose="02010609060101010101" pitchFamily="49" charset="-122"/>
              </a:rPr>
              <a:t>成果</a:t>
            </a:r>
            <a:r>
              <a:rPr lang="zh-CN" altLang="en-US" sz="2000" b="1" dirty="0" smtClean="0">
                <a:solidFill>
                  <a:srgbClr val="FF0000"/>
                </a:solidFill>
                <a:latin typeface="黑体" panose="02010609060101010101" pitchFamily="49" charset="-122"/>
                <a:ea typeface="黑体" panose="02010609060101010101" pitchFamily="49" charset="-122"/>
              </a:rPr>
              <a:t>应用：</a:t>
            </a:r>
            <a:r>
              <a:rPr lang="zh-CN" altLang="en-US" sz="2000" dirty="0" smtClean="0">
                <a:solidFill>
                  <a:schemeClr val="tx1"/>
                </a:solidFill>
                <a:latin typeface="黑体" panose="02010609060101010101" pitchFamily="49" charset="-122"/>
                <a:ea typeface="黑体" panose="02010609060101010101" pitchFamily="49" charset="-122"/>
              </a:rPr>
              <a:t>可与第三方合作，定期发布评估结果，促使上市公司更加注重环境绩效</a:t>
            </a:r>
            <a:endParaRPr lang="en-US" altLang="zh-CN" sz="1600" dirty="0" smtClean="0">
              <a:solidFill>
                <a:schemeClr val="tx1"/>
              </a:solidFill>
              <a:latin typeface="黑体" panose="02010609060101010101" pitchFamily="49" charset="-122"/>
              <a:ea typeface="黑体" panose="02010609060101010101" pitchFamily="49" charset="-122"/>
            </a:endParaRPr>
          </a:p>
        </p:txBody>
      </p:sp>
      <p:sp>
        <p:nvSpPr>
          <p:cNvPr id="57348" name="Rectangle 15" descr="浅色横线"/>
          <p:cNvSpPr>
            <a:spLocks noChangeArrowheads="1"/>
          </p:cNvSpPr>
          <p:nvPr/>
        </p:nvSpPr>
        <p:spPr bwMode="auto">
          <a:xfrm flipV="1">
            <a:off x="571500" y="928688"/>
            <a:ext cx="7929563" cy="117475"/>
          </a:xfrm>
          <a:prstGeom prst="rect">
            <a:avLst/>
          </a:prstGeom>
          <a:pattFill prst="ltHorz">
            <a:fgClr>
              <a:schemeClr val="bg1"/>
            </a:fgClr>
            <a:bgClr>
              <a:srgbClr val="8C2532"/>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800">
                <a:solidFill>
                  <a:schemeClr val="tx2"/>
                </a:solidFill>
                <a:latin typeface="宋体" panose="02010600030101010101" pitchFamily="2" charset="-122"/>
                <a:ea typeface="宋体" panose="02010600030101010101" pitchFamily="2" charset="-122"/>
              </a:defRPr>
            </a:lvl1pPr>
            <a:lvl2pPr marL="742950" indent="-285750" eaLnBrk="0" hangingPunct="0">
              <a:defRPr kumimoji="1" sz="2800">
                <a:solidFill>
                  <a:schemeClr val="tx2"/>
                </a:solidFill>
                <a:latin typeface="宋体" panose="02010600030101010101" pitchFamily="2" charset="-122"/>
                <a:ea typeface="宋体" panose="02010600030101010101" pitchFamily="2" charset="-122"/>
              </a:defRPr>
            </a:lvl2pPr>
            <a:lvl3pPr marL="1143000" indent="-228600" eaLnBrk="0" hangingPunct="0">
              <a:defRPr kumimoji="1" sz="2800">
                <a:solidFill>
                  <a:schemeClr val="tx2"/>
                </a:solidFill>
                <a:latin typeface="宋体" panose="02010600030101010101" pitchFamily="2" charset="-122"/>
                <a:ea typeface="宋体" panose="02010600030101010101" pitchFamily="2" charset="-122"/>
              </a:defRPr>
            </a:lvl3pPr>
            <a:lvl4pPr marL="1600200" indent="-228600" eaLnBrk="0" hangingPunct="0">
              <a:defRPr kumimoji="1" sz="2800">
                <a:solidFill>
                  <a:schemeClr val="tx2"/>
                </a:solidFill>
                <a:latin typeface="宋体" panose="02010600030101010101" pitchFamily="2" charset="-122"/>
                <a:ea typeface="宋体" panose="02010600030101010101" pitchFamily="2" charset="-122"/>
              </a:defRPr>
            </a:lvl4pPr>
            <a:lvl5pPr marL="2057400" indent="-228600" eaLnBrk="0" hangingPunct="0">
              <a:defRPr kumimoji="1" sz="2800">
                <a:solidFill>
                  <a:schemeClr val="tx2"/>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kumimoji="1" sz="2800">
                <a:solidFill>
                  <a:schemeClr val="tx2"/>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kumimoji="1" sz="2800">
                <a:solidFill>
                  <a:schemeClr val="tx2"/>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kumimoji="1" sz="2800">
                <a:solidFill>
                  <a:schemeClr val="tx2"/>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kumimoji="1" sz="2800">
                <a:solidFill>
                  <a:schemeClr val="tx2"/>
                </a:solidFill>
                <a:latin typeface="宋体" panose="02010600030101010101" pitchFamily="2" charset="-122"/>
                <a:ea typeface="宋体" panose="02010600030101010101" pitchFamily="2" charset="-122"/>
              </a:defRPr>
            </a:lvl9pPr>
          </a:lstStyle>
          <a:p>
            <a:pPr eaLnBrk="1" hangingPunct="1"/>
            <a:endParaRPr lang="zh-CN" altLang="en-US"/>
          </a:p>
        </p:txBody>
      </p:sp>
    </p:spTree>
    <p:extLst>
      <p:ext uri="{BB962C8B-B14F-4D97-AF65-F5344CB8AC3E}">
        <p14:creationId xmlns:p14="http://schemas.microsoft.com/office/powerpoint/2010/main" val="15207075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1259632" y="1844824"/>
            <a:ext cx="6858000" cy="3871913"/>
          </a:xfrm>
        </p:spPr>
        <p:txBody>
          <a:bodyPr/>
          <a:lstStyle/>
          <a:p>
            <a:pPr algn="ctr">
              <a:lnSpc>
                <a:spcPts val="7200"/>
              </a:lnSpc>
              <a:buFont typeface="Wingdings" panose="05000000000000000000" pitchFamily="2" charset="2"/>
              <a:buNone/>
              <a:defRPr/>
            </a:pPr>
            <a:r>
              <a:rPr lang="zh-CN" altLang="en-US" sz="4400" b="1" dirty="0" smtClean="0">
                <a:solidFill>
                  <a:schemeClr val="accent1">
                    <a:lumMod val="75000"/>
                  </a:schemeClr>
                </a:solidFill>
                <a:latin typeface="微软雅黑" pitchFamily="34" charset="-122"/>
                <a:ea typeface="微软雅黑" pitchFamily="34" charset="-122"/>
              </a:rPr>
              <a:t>请各位批评指正！</a:t>
            </a:r>
            <a:endParaRPr lang="en-US" altLang="zh-CN" sz="4400" b="1" dirty="0" smtClean="0">
              <a:solidFill>
                <a:schemeClr val="accent1">
                  <a:lumMod val="75000"/>
                </a:schemeClr>
              </a:solidFill>
              <a:latin typeface="微软雅黑" pitchFamily="34" charset="-122"/>
              <a:ea typeface="微软雅黑" pitchFamily="34" charset="-122"/>
            </a:endParaRPr>
          </a:p>
          <a:p>
            <a:pPr algn="ctr">
              <a:lnSpc>
                <a:spcPts val="7200"/>
              </a:lnSpc>
              <a:buFont typeface="Wingdings" panose="05000000000000000000" pitchFamily="2" charset="2"/>
              <a:buNone/>
              <a:defRPr/>
            </a:pPr>
            <a:endParaRPr lang="en-US" altLang="zh-CN" sz="4400" b="1" dirty="0" smtClean="0">
              <a:solidFill>
                <a:schemeClr val="accent1">
                  <a:lumMod val="75000"/>
                </a:schemeClr>
              </a:solidFill>
              <a:latin typeface="微软雅黑" pitchFamily="34" charset="-122"/>
              <a:ea typeface="微软雅黑" pitchFamily="34" charset="-122"/>
            </a:endParaRPr>
          </a:p>
          <a:p>
            <a:pPr algn="ctr">
              <a:buFont typeface="Wingdings" panose="05000000000000000000" pitchFamily="2" charset="2"/>
              <a:buNone/>
              <a:defRPr/>
            </a:pPr>
            <a:r>
              <a:rPr lang="zh-CN" altLang="en-US" sz="4400" b="1" dirty="0" smtClean="0">
                <a:solidFill>
                  <a:schemeClr val="accent1">
                    <a:lumMod val="75000"/>
                  </a:schemeClr>
                </a:solidFill>
                <a:latin typeface="微软雅黑" pitchFamily="34" charset="-122"/>
                <a:ea typeface="微软雅黑" pitchFamily="34" charset="-122"/>
              </a:rPr>
              <a:t>   谢     谢！</a:t>
            </a:r>
            <a:endParaRPr lang="zh-CN" altLang="en-US" sz="4400" b="1" dirty="0">
              <a:solidFill>
                <a:schemeClr val="accent1">
                  <a:lumMod val="75000"/>
                </a:schemeClr>
              </a:solidFill>
              <a:latin typeface="微软雅黑" pitchFamily="34" charset="-122"/>
              <a:ea typeface="微软雅黑" pitchFamily="34" charset="-122"/>
            </a:endParaRPr>
          </a:p>
        </p:txBody>
      </p:sp>
      <p:sp>
        <p:nvSpPr>
          <p:cNvPr id="184323" name="页脚占位符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800">
                <a:solidFill>
                  <a:schemeClr val="tx2"/>
                </a:solidFill>
                <a:latin typeface="宋体" panose="02010600030101010101" pitchFamily="2" charset="-122"/>
                <a:ea typeface="宋体" panose="02010600030101010101" pitchFamily="2" charset="-122"/>
              </a:defRPr>
            </a:lvl1pPr>
            <a:lvl2pPr marL="742950" indent="-285750" eaLnBrk="0" hangingPunct="0">
              <a:defRPr kumimoji="1" sz="2800">
                <a:solidFill>
                  <a:schemeClr val="tx2"/>
                </a:solidFill>
                <a:latin typeface="宋体" panose="02010600030101010101" pitchFamily="2" charset="-122"/>
                <a:ea typeface="宋体" panose="02010600030101010101" pitchFamily="2" charset="-122"/>
              </a:defRPr>
            </a:lvl2pPr>
            <a:lvl3pPr marL="1143000" indent="-228600" eaLnBrk="0" hangingPunct="0">
              <a:defRPr kumimoji="1" sz="2800">
                <a:solidFill>
                  <a:schemeClr val="tx2"/>
                </a:solidFill>
                <a:latin typeface="宋体" panose="02010600030101010101" pitchFamily="2" charset="-122"/>
                <a:ea typeface="宋体" panose="02010600030101010101" pitchFamily="2" charset="-122"/>
              </a:defRPr>
            </a:lvl3pPr>
            <a:lvl4pPr marL="1600200" indent="-228600" eaLnBrk="0" hangingPunct="0">
              <a:defRPr kumimoji="1" sz="2800">
                <a:solidFill>
                  <a:schemeClr val="tx2"/>
                </a:solidFill>
                <a:latin typeface="宋体" panose="02010600030101010101" pitchFamily="2" charset="-122"/>
                <a:ea typeface="宋体" panose="02010600030101010101" pitchFamily="2" charset="-122"/>
              </a:defRPr>
            </a:lvl4pPr>
            <a:lvl5pPr marL="2057400" indent="-228600" eaLnBrk="0" hangingPunct="0">
              <a:defRPr kumimoji="1" sz="2800">
                <a:solidFill>
                  <a:schemeClr val="tx2"/>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kumimoji="1" sz="2800">
                <a:solidFill>
                  <a:schemeClr val="tx2"/>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kumimoji="1" sz="2800">
                <a:solidFill>
                  <a:schemeClr val="tx2"/>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kumimoji="1" sz="2800">
                <a:solidFill>
                  <a:schemeClr val="tx2"/>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kumimoji="1" sz="2800">
                <a:solidFill>
                  <a:schemeClr val="tx2"/>
                </a:solidFill>
                <a:latin typeface="宋体" panose="02010600030101010101" pitchFamily="2" charset="-122"/>
                <a:ea typeface="宋体" panose="02010600030101010101" pitchFamily="2" charset="-122"/>
              </a:defRPr>
            </a:lvl9pPr>
          </a:lstStyle>
          <a:p>
            <a:pPr eaLnBrk="1" hangingPunct="1"/>
            <a:fld id="{60C57B5A-2873-4447-BF3D-206983B8EF27}" type="slidenum">
              <a:rPr lang="en-US" altLang="zh-CN" sz="1400">
                <a:solidFill>
                  <a:schemeClr val="bg1"/>
                </a:solidFill>
                <a:latin typeface="Verdana" panose="020B0604030504040204" pitchFamily="34" charset="0"/>
                <a:ea typeface="Gulim" panose="020B0600000101010101" pitchFamily="34" charset="-127"/>
              </a:rPr>
              <a:pPr eaLnBrk="1" hangingPunct="1"/>
              <a:t>22</a:t>
            </a:fld>
            <a:endParaRPr lang="en-US" altLang="zh-CN" sz="1400">
              <a:solidFill>
                <a:schemeClr val="bg1"/>
              </a:solidFill>
              <a:latin typeface="Verdana" panose="020B0604030504040204" pitchFamily="34" charset="0"/>
              <a:ea typeface="Gulim" panose="020B0600000101010101" pitchFamily="34" charset="-127"/>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3"/>
          <p:cNvSpPr>
            <a:spLocks noGrp="1" noRot="1" noChangeArrowheads="1"/>
          </p:cNvSpPr>
          <p:nvPr>
            <p:ph type="body" idx="4294967295"/>
          </p:nvPr>
        </p:nvSpPr>
        <p:spPr>
          <a:xfrm>
            <a:off x="-13286" y="2636912"/>
            <a:ext cx="9157286" cy="1072703"/>
          </a:xfrm>
          <a:solidFill>
            <a:schemeClr val="accent5">
              <a:lumMod val="50000"/>
            </a:schemeClr>
          </a:solidFill>
        </p:spPr>
        <p:txBody>
          <a:bodyPr anchor="ctr" anchorCtr="0"/>
          <a:lstStyle/>
          <a:p>
            <a:pPr lvl="1" indent="0" eaLnBrk="1" hangingPunct="1">
              <a:lnSpc>
                <a:spcPts val="6000"/>
              </a:lnSpc>
              <a:spcBef>
                <a:spcPts val="600"/>
              </a:spcBef>
              <a:buFont typeface="Wingdings" panose="05000000000000000000" pitchFamily="2" charset="2"/>
              <a:buNone/>
            </a:pPr>
            <a:r>
              <a:rPr lang="zh-CN" altLang="en-US" sz="4800" dirty="0" smtClean="0">
                <a:solidFill>
                  <a:schemeClr val="bg1"/>
                </a:solidFill>
                <a:latin typeface="微软雅黑" panose="020B0503020204020204" pitchFamily="34" charset="-122"/>
                <a:ea typeface="微软雅黑" panose="020B0503020204020204" pitchFamily="34" charset="-122"/>
              </a:rPr>
              <a:t>一、实验室</a:t>
            </a:r>
            <a:r>
              <a:rPr lang="zh-CN" altLang="en-US" sz="4800" dirty="0">
                <a:solidFill>
                  <a:schemeClr val="bg1"/>
                </a:solidFill>
                <a:latin typeface="微软雅黑" panose="020B0503020204020204" pitchFamily="34" charset="-122"/>
                <a:ea typeface="微软雅黑" panose="020B0503020204020204" pitchFamily="34" charset="-122"/>
              </a:rPr>
              <a:t>数据中心情况</a:t>
            </a:r>
            <a:endParaRPr lang="en-US" altLang="zh-CN" sz="4800" dirty="0" smtClean="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2139581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rrowheads="1"/>
          </p:cNvSpPr>
          <p:nvPr>
            <p:ph type="title"/>
          </p:nvPr>
        </p:nvSpPr>
        <p:spPr>
          <a:xfrm>
            <a:off x="1691680" y="130175"/>
            <a:ext cx="5300390" cy="798513"/>
          </a:xfrm>
        </p:spPr>
        <p:txBody>
          <a:bodyPr/>
          <a:lstStyle/>
          <a:p>
            <a:pPr algn="ctr"/>
            <a:r>
              <a:rPr lang="zh-CN" altLang="en-US" sz="4000" dirty="0" smtClean="0">
                <a:solidFill>
                  <a:srgbClr val="333399"/>
                </a:solidFill>
              </a:rPr>
              <a:t>（</a:t>
            </a:r>
            <a:r>
              <a:rPr lang="zh-CN" altLang="en-US" sz="4000" dirty="0">
                <a:solidFill>
                  <a:srgbClr val="333399"/>
                </a:solidFill>
              </a:rPr>
              <a:t>一</a:t>
            </a:r>
            <a:r>
              <a:rPr lang="zh-CN" altLang="en-US" sz="4000" dirty="0" smtClean="0">
                <a:solidFill>
                  <a:srgbClr val="333399"/>
                </a:solidFill>
              </a:rPr>
              <a:t>）实验室概况</a:t>
            </a:r>
          </a:p>
        </p:txBody>
      </p:sp>
      <p:sp>
        <p:nvSpPr>
          <p:cNvPr id="57347" name="Rectangle 3"/>
          <p:cNvSpPr>
            <a:spLocks noGrp="1" noRot="1" noChangeArrowheads="1"/>
          </p:cNvSpPr>
          <p:nvPr>
            <p:ph type="body" idx="1"/>
          </p:nvPr>
        </p:nvSpPr>
        <p:spPr>
          <a:xfrm>
            <a:off x="395163" y="1269256"/>
            <a:ext cx="8569325" cy="5472112"/>
          </a:xfrm>
        </p:spPr>
        <p:txBody>
          <a:bodyPr/>
          <a:lstStyle/>
          <a:p>
            <a:pPr eaLnBrk="1" hangingPunct="1">
              <a:lnSpc>
                <a:spcPts val="3300"/>
              </a:lnSpc>
              <a:spcBef>
                <a:spcPct val="0"/>
              </a:spcBef>
              <a:spcAft>
                <a:spcPts val="1200"/>
              </a:spcAft>
              <a:buClr>
                <a:srgbClr val="C00000"/>
              </a:buClr>
              <a:buFont typeface="Wingdings" panose="05000000000000000000" pitchFamily="2" charset="2"/>
              <a:buChar char="l"/>
            </a:pPr>
            <a:r>
              <a:rPr lang="zh-CN" altLang="en-US" sz="2100" b="1" dirty="0" smtClean="0">
                <a:latin typeface="黑体" panose="02010609060101010101" pitchFamily="49" charset="-122"/>
                <a:ea typeface="黑体" panose="02010609060101010101" pitchFamily="49" charset="-122"/>
              </a:rPr>
              <a:t>为了</a:t>
            </a:r>
            <a:r>
              <a:rPr lang="zh-CN" altLang="en-US" sz="2100" b="1" dirty="0" smtClean="0">
                <a:solidFill>
                  <a:srgbClr val="FF0000"/>
                </a:solidFill>
                <a:latin typeface="黑体" panose="02010609060101010101" pitchFamily="49" charset="-122"/>
                <a:ea typeface="黑体" panose="02010609060101010101" pitchFamily="49" charset="-122"/>
              </a:rPr>
              <a:t>提升环境规划编制的科学技术水平和能力，推动环境规划学科发展</a:t>
            </a:r>
            <a:r>
              <a:rPr lang="zh-CN" altLang="en-US" sz="2100" b="1" dirty="0" smtClean="0">
                <a:latin typeface="黑体" panose="02010609060101010101" pitchFamily="49" charset="-122"/>
                <a:ea typeface="黑体" panose="02010609060101010101" pitchFamily="49" charset="-122"/>
              </a:rPr>
              <a:t>，</a:t>
            </a:r>
            <a:r>
              <a:rPr lang="zh-CN" altLang="en-US" sz="2100" b="1" dirty="0">
                <a:latin typeface="黑体" panose="02010609060101010101" pitchFamily="49" charset="-122"/>
                <a:ea typeface="黑体" panose="02010609060101010101" pitchFamily="49" charset="-122"/>
              </a:rPr>
              <a:t>借鉴国内外相关经验基础上</a:t>
            </a:r>
            <a:r>
              <a:rPr lang="zh-CN" altLang="en-US" sz="2100" b="1" dirty="0" smtClean="0">
                <a:latin typeface="黑体" panose="02010609060101010101" pitchFamily="49" charset="-122"/>
                <a:ea typeface="黑体" panose="02010609060101010101" pitchFamily="49" charset="-122"/>
              </a:rPr>
              <a:t>，环境保护部环境规划院于</a:t>
            </a:r>
            <a:r>
              <a:rPr lang="en-US" altLang="zh-CN" sz="2100" b="1" dirty="0">
                <a:latin typeface="黑体" panose="02010609060101010101" pitchFamily="49" charset="-122"/>
                <a:ea typeface="黑体" panose="02010609060101010101" pitchFamily="49" charset="-122"/>
              </a:rPr>
              <a:t>2006</a:t>
            </a:r>
            <a:r>
              <a:rPr lang="zh-CN" altLang="en-US" sz="2100" b="1" dirty="0">
                <a:latin typeface="黑体" panose="02010609060101010101" pitchFamily="49" charset="-122"/>
                <a:ea typeface="黑体" panose="02010609060101010101" pitchFamily="49" charset="-122"/>
              </a:rPr>
              <a:t>年开始了环境规划情景模拟实验室的筹建，并于</a:t>
            </a:r>
            <a:r>
              <a:rPr lang="en-US" altLang="zh-CN" sz="2100" b="1" dirty="0">
                <a:latin typeface="黑体" panose="02010609060101010101" pitchFamily="49" charset="-122"/>
                <a:ea typeface="黑体" panose="02010609060101010101" pitchFamily="49" charset="-122"/>
              </a:rPr>
              <a:t>2010</a:t>
            </a:r>
            <a:r>
              <a:rPr lang="zh-CN" altLang="en-US" sz="2100" b="1" dirty="0">
                <a:latin typeface="黑体" panose="02010609060101010101" pitchFamily="49" charset="-122"/>
                <a:ea typeface="黑体" panose="02010609060101010101" pitchFamily="49" charset="-122"/>
              </a:rPr>
              <a:t>年</a:t>
            </a:r>
            <a:r>
              <a:rPr lang="en-US" altLang="zh-CN" sz="2100" b="1" dirty="0">
                <a:latin typeface="黑体" panose="02010609060101010101" pitchFamily="49" charset="-122"/>
                <a:ea typeface="黑体" panose="02010609060101010101" pitchFamily="49" charset="-122"/>
              </a:rPr>
              <a:t>2</a:t>
            </a:r>
            <a:r>
              <a:rPr lang="zh-CN" altLang="en-US" sz="2100" b="1" dirty="0" smtClean="0">
                <a:latin typeface="黑体" panose="02010609060101010101" pitchFamily="49" charset="-122"/>
                <a:ea typeface="黑体" panose="02010609060101010101" pitchFamily="49" charset="-122"/>
              </a:rPr>
              <a:t>月单独</a:t>
            </a:r>
            <a:r>
              <a:rPr lang="zh-CN" altLang="en-US" sz="2100" b="1" dirty="0">
                <a:latin typeface="黑体" panose="02010609060101010101" pitchFamily="49" charset="-122"/>
                <a:ea typeface="黑体" panose="02010609060101010101" pitchFamily="49" charset="-122"/>
              </a:rPr>
              <a:t>作为一个部门运行</a:t>
            </a:r>
            <a:r>
              <a:rPr lang="zh-CN" altLang="en-US" sz="2100" b="1" dirty="0" smtClean="0">
                <a:latin typeface="黑体" panose="02010609060101010101" pitchFamily="49" charset="-122"/>
                <a:ea typeface="黑体" panose="02010609060101010101" pitchFamily="49" charset="-122"/>
              </a:rPr>
              <a:t>。</a:t>
            </a:r>
            <a:endParaRPr lang="en-US" altLang="zh-CN" sz="2100" b="1" dirty="0" smtClean="0">
              <a:latin typeface="黑体" panose="02010609060101010101" pitchFamily="49" charset="-122"/>
              <a:ea typeface="黑体" panose="02010609060101010101" pitchFamily="49" charset="-122"/>
            </a:endParaRPr>
          </a:p>
          <a:p>
            <a:pPr eaLnBrk="1" hangingPunct="1">
              <a:lnSpc>
                <a:spcPts val="3300"/>
              </a:lnSpc>
              <a:spcBef>
                <a:spcPct val="0"/>
              </a:spcBef>
              <a:spcAft>
                <a:spcPts val="1200"/>
              </a:spcAft>
              <a:buClr>
                <a:srgbClr val="C00000"/>
              </a:buClr>
              <a:buFont typeface="Wingdings" panose="05000000000000000000" pitchFamily="2" charset="2"/>
              <a:buChar char="l"/>
            </a:pPr>
            <a:r>
              <a:rPr lang="zh-CN" altLang="en-US" sz="2100" b="1" dirty="0" smtClean="0">
                <a:latin typeface="黑体" panose="02010609060101010101" pitchFamily="49" charset="-122"/>
                <a:ea typeface="黑体" panose="02010609060101010101" pitchFamily="49" charset="-122"/>
              </a:rPr>
              <a:t>实验室</a:t>
            </a:r>
            <a:r>
              <a:rPr lang="zh-CN" altLang="en-US" sz="2100" b="1" dirty="0">
                <a:latin typeface="黑体" panose="02010609060101010101" pitchFamily="49" charset="-122"/>
                <a:ea typeface="黑体" panose="02010609060101010101" pitchFamily="49" charset="-122"/>
              </a:rPr>
              <a:t>主要面向国家环境规划与政策的重大需求，围绕环境经济形势分析与预测、环境规划情景模拟分析和环境规划政策模拟分析等方向开展研究</a:t>
            </a:r>
            <a:r>
              <a:rPr lang="zh-CN" altLang="en-US" sz="2100" b="1" dirty="0" smtClean="0">
                <a:latin typeface="黑体" panose="02010609060101010101" pitchFamily="49" charset="-122"/>
                <a:ea typeface="黑体" panose="02010609060101010101" pitchFamily="49" charset="-122"/>
              </a:rPr>
              <a:t>，构建</a:t>
            </a:r>
            <a:r>
              <a:rPr lang="zh-CN" altLang="en-US" sz="2100" b="1" dirty="0">
                <a:latin typeface="黑体" panose="02010609060101010101" pitchFamily="49" charset="-122"/>
                <a:ea typeface="黑体" panose="02010609060101010101" pitchFamily="49" charset="-122"/>
              </a:rPr>
              <a:t>国家、流域、地区等</a:t>
            </a:r>
            <a:r>
              <a:rPr lang="zh-CN" altLang="en-US" sz="2100" b="1" dirty="0">
                <a:solidFill>
                  <a:srgbClr val="FF0000"/>
                </a:solidFill>
                <a:latin typeface="黑体" panose="02010609060101010101" pitchFamily="49" charset="-122"/>
                <a:ea typeface="黑体" panose="02010609060101010101" pitchFamily="49" charset="-122"/>
              </a:rPr>
              <a:t>“数据</a:t>
            </a:r>
            <a:r>
              <a:rPr lang="en-US" altLang="zh-CN" sz="2100" b="1" dirty="0">
                <a:solidFill>
                  <a:srgbClr val="FF0000"/>
                </a:solidFill>
                <a:latin typeface="黑体" panose="02010609060101010101" pitchFamily="49" charset="-122"/>
                <a:ea typeface="黑体" panose="02010609060101010101" pitchFamily="49" charset="-122"/>
              </a:rPr>
              <a:t>—</a:t>
            </a:r>
            <a:r>
              <a:rPr lang="zh-CN" altLang="en-US" sz="2100" b="1" dirty="0">
                <a:solidFill>
                  <a:srgbClr val="FF0000"/>
                </a:solidFill>
                <a:latin typeface="黑体" panose="02010609060101010101" pitchFamily="49" charset="-122"/>
                <a:ea typeface="黑体" panose="02010609060101010101" pitchFamily="49" charset="-122"/>
              </a:rPr>
              <a:t>模型</a:t>
            </a:r>
            <a:r>
              <a:rPr lang="en-US" altLang="zh-CN" sz="2100" b="1" dirty="0">
                <a:solidFill>
                  <a:srgbClr val="FF0000"/>
                </a:solidFill>
                <a:latin typeface="黑体" panose="02010609060101010101" pitchFamily="49" charset="-122"/>
                <a:ea typeface="黑体" panose="02010609060101010101" pitchFamily="49" charset="-122"/>
              </a:rPr>
              <a:t>—</a:t>
            </a:r>
            <a:r>
              <a:rPr lang="zh-CN" altLang="en-US" sz="2100" b="1" dirty="0">
                <a:solidFill>
                  <a:srgbClr val="FF0000"/>
                </a:solidFill>
                <a:latin typeface="黑体" panose="02010609060101010101" pitchFamily="49" charset="-122"/>
                <a:ea typeface="黑体" panose="02010609060101010101" pitchFamily="49" charset="-122"/>
              </a:rPr>
              <a:t>系统</a:t>
            </a:r>
            <a:r>
              <a:rPr lang="en-US" altLang="zh-CN" sz="2100" b="1" dirty="0">
                <a:solidFill>
                  <a:srgbClr val="FF0000"/>
                </a:solidFill>
                <a:latin typeface="黑体" panose="02010609060101010101" pitchFamily="49" charset="-122"/>
                <a:ea typeface="黑体" panose="02010609060101010101" pitchFamily="49" charset="-122"/>
              </a:rPr>
              <a:t>—</a:t>
            </a:r>
            <a:r>
              <a:rPr lang="zh-CN" altLang="en-US" sz="2100" b="1" dirty="0">
                <a:solidFill>
                  <a:srgbClr val="FF0000"/>
                </a:solidFill>
                <a:latin typeface="黑体" panose="02010609060101010101" pitchFamily="49" charset="-122"/>
                <a:ea typeface="黑体" panose="02010609060101010101" pitchFamily="49" charset="-122"/>
              </a:rPr>
              <a:t>成果”</a:t>
            </a:r>
            <a:r>
              <a:rPr lang="zh-CN" altLang="en-US" sz="2100" b="1" dirty="0">
                <a:latin typeface="黑体" panose="02010609060101010101" pitchFamily="49" charset="-122"/>
                <a:ea typeface="黑体" panose="02010609060101010101" pitchFamily="49" charset="-122"/>
              </a:rPr>
              <a:t>一体化的环境规划与政策模拟平台，促进合作交流，培养优秀创新型人才，提升环境规划与政策制定的科学水平</a:t>
            </a:r>
            <a:r>
              <a:rPr lang="zh-CN" altLang="en-US" sz="2100" b="1" dirty="0" smtClean="0">
                <a:latin typeface="黑体" panose="02010609060101010101" pitchFamily="49" charset="-122"/>
                <a:ea typeface="黑体" panose="02010609060101010101" pitchFamily="49" charset="-122"/>
              </a:rPr>
              <a:t>。</a:t>
            </a:r>
            <a:endParaRPr lang="en-US" altLang="zh-CN" sz="2100" b="1" dirty="0" smtClean="0">
              <a:latin typeface="黑体" panose="02010609060101010101" pitchFamily="49" charset="-122"/>
              <a:ea typeface="黑体" panose="02010609060101010101" pitchFamily="49" charset="-122"/>
            </a:endParaRPr>
          </a:p>
        </p:txBody>
      </p:sp>
      <p:sp>
        <p:nvSpPr>
          <p:cNvPr id="57348" name="Rectangle 15" descr="浅色横线"/>
          <p:cNvSpPr>
            <a:spLocks noChangeArrowheads="1"/>
          </p:cNvSpPr>
          <p:nvPr/>
        </p:nvSpPr>
        <p:spPr bwMode="auto">
          <a:xfrm flipV="1">
            <a:off x="571500" y="928688"/>
            <a:ext cx="7929563" cy="117475"/>
          </a:xfrm>
          <a:prstGeom prst="rect">
            <a:avLst/>
          </a:prstGeom>
          <a:pattFill prst="ltHorz">
            <a:fgClr>
              <a:schemeClr val="bg1"/>
            </a:fgClr>
            <a:bgClr>
              <a:srgbClr val="8C2532"/>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800">
                <a:solidFill>
                  <a:schemeClr val="tx2"/>
                </a:solidFill>
                <a:latin typeface="宋体" panose="02010600030101010101" pitchFamily="2" charset="-122"/>
                <a:ea typeface="宋体" panose="02010600030101010101" pitchFamily="2" charset="-122"/>
              </a:defRPr>
            </a:lvl1pPr>
            <a:lvl2pPr marL="742950" indent="-285750" eaLnBrk="0" hangingPunct="0">
              <a:defRPr kumimoji="1" sz="2800">
                <a:solidFill>
                  <a:schemeClr val="tx2"/>
                </a:solidFill>
                <a:latin typeface="宋体" panose="02010600030101010101" pitchFamily="2" charset="-122"/>
                <a:ea typeface="宋体" panose="02010600030101010101" pitchFamily="2" charset="-122"/>
              </a:defRPr>
            </a:lvl2pPr>
            <a:lvl3pPr marL="1143000" indent="-228600" eaLnBrk="0" hangingPunct="0">
              <a:defRPr kumimoji="1" sz="2800">
                <a:solidFill>
                  <a:schemeClr val="tx2"/>
                </a:solidFill>
                <a:latin typeface="宋体" panose="02010600030101010101" pitchFamily="2" charset="-122"/>
                <a:ea typeface="宋体" panose="02010600030101010101" pitchFamily="2" charset="-122"/>
              </a:defRPr>
            </a:lvl3pPr>
            <a:lvl4pPr marL="1600200" indent="-228600" eaLnBrk="0" hangingPunct="0">
              <a:defRPr kumimoji="1" sz="2800">
                <a:solidFill>
                  <a:schemeClr val="tx2"/>
                </a:solidFill>
                <a:latin typeface="宋体" panose="02010600030101010101" pitchFamily="2" charset="-122"/>
                <a:ea typeface="宋体" panose="02010600030101010101" pitchFamily="2" charset="-122"/>
              </a:defRPr>
            </a:lvl4pPr>
            <a:lvl5pPr marL="2057400" indent="-228600" eaLnBrk="0" hangingPunct="0">
              <a:defRPr kumimoji="1" sz="2800">
                <a:solidFill>
                  <a:schemeClr val="tx2"/>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kumimoji="1" sz="2800">
                <a:solidFill>
                  <a:schemeClr val="tx2"/>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kumimoji="1" sz="2800">
                <a:solidFill>
                  <a:schemeClr val="tx2"/>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kumimoji="1" sz="2800">
                <a:solidFill>
                  <a:schemeClr val="tx2"/>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kumimoji="1" sz="2800">
                <a:solidFill>
                  <a:schemeClr val="tx2"/>
                </a:solidFill>
                <a:latin typeface="宋体" panose="02010600030101010101" pitchFamily="2" charset="-122"/>
                <a:ea typeface="宋体" panose="02010600030101010101" pitchFamily="2" charset="-122"/>
              </a:defRPr>
            </a:lvl9pPr>
          </a:lstStyle>
          <a:p>
            <a:pPr eaLnBrk="1" hangingPunct="1"/>
            <a:endParaRPr lang="zh-CN" altLang="en-US"/>
          </a:p>
        </p:txBody>
      </p:sp>
    </p:spTree>
    <p:extLst>
      <p:ext uri="{BB962C8B-B14F-4D97-AF65-F5344CB8AC3E}">
        <p14:creationId xmlns:p14="http://schemas.microsoft.com/office/powerpoint/2010/main" val="24965633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rrowheads="1"/>
          </p:cNvSpPr>
          <p:nvPr>
            <p:ph type="title"/>
          </p:nvPr>
        </p:nvSpPr>
        <p:spPr>
          <a:xfrm>
            <a:off x="214313" y="285750"/>
            <a:ext cx="8540750" cy="798513"/>
          </a:xfrm>
        </p:spPr>
        <p:txBody>
          <a:bodyPr/>
          <a:lstStyle/>
          <a:p>
            <a:pPr algn="ctr"/>
            <a:r>
              <a:rPr lang="zh-CN" altLang="en-US" sz="3200" dirty="0" smtClean="0">
                <a:solidFill>
                  <a:srgbClr val="C00000"/>
                </a:solidFill>
              </a:rPr>
              <a:t>数据中心</a:t>
            </a:r>
            <a:r>
              <a:rPr lang="zh-CN" altLang="zh-CN" sz="3200" dirty="0" smtClean="0">
                <a:solidFill>
                  <a:srgbClr val="C00000"/>
                </a:solidFill>
              </a:rPr>
              <a:t>平台</a:t>
            </a:r>
            <a:endParaRPr lang="zh-CN" altLang="zh-CN" sz="3200" dirty="0">
              <a:solidFill>
                <a:srgbClr val="C00000"/>
              </a:solidFill>
            </a:endParaRPr>
          </a:p>
        </p:txBody>
      </p:sp>
      <p:sp>
        <p:nvSpPr>
          <p:cNvPr id="84995" name="Rectangle 15" descr="浅色横线"/>
          <p:cNvSpPr>
            <a:spLocks noChangeArrowheads="1"/>
          </p:cNvSpPr>
          <p:nvPr/>
        </p:nvSpPr>
        <p:spPr bwMode="auto">
          <a:xfrm flipV="1">
            <a:off x="571500" y="1143000"/>
            <a:ext cx="7929563" cy="117475"/>
          </a:xfrm>
          <a:prstGeom prst="rect">
            <a:avLst/>
          </a:prstGeom>
          <a:pattFill prst="ltHorz">
            <a:fgClr>
              <a:schemeClr val="bg1"/>
            </a:fgClr>
            <a:bgClr>
              <a:srgbClr val="8C2532"/>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800">
                <a:solidFill>
                  <a:schemeClr val="tx2"/>
                </a:solidFill>
                <a:latin typeface="宋体" panose="02010600030101010101" pitchFamily="2" charset="-122"/>
                <a:ea typeface="宋体" panose="02010600030101010101" pitchFamily="2" charset="-122"/>
              </a:defRPr>
            </a:lvl1pPr>
            <a:lvl2pPr marL="742950" indent="-285750" eaLnBrk="0" hangingPunct="0">
              <a:defRPr kumimoji="1" sz="2800">
                <a:solidFill>
                  <a:schemeClr val="tx2"/>
                </a:solidFill>
                <a:latin typeface="宋体" panose="02010600030101010101" pitchFamily="2" charset="-122"/>
                <a:ea typeface="宋体" panose="02010600030101010101" pitchFamily="2" charset="-122"/>
              </a:defRPr>
            </a:lvl2pPr>
            <a:lvl3pPr marL="1143000" indent="-228600" eaLnBrk="0" hangingPunct="0">
              <a:defRPr kumimoji="1" sz="2800">
                <a:solidFill>
                  <a:schemeClr val="tx2"/>
                </a:solidFill>
                <a:latin typeface="宋体" panose="02010600030101010101" pitchFamily="2" charset="-122"/>
                <a:ea typeface="宋体" panose="02010600030101010101" pitchFamily="2" charset="-122"/>
              </a:defRPr>
            </a:lvl3pPr>
            <a:lvl4pPr marL="1600200" indent="-228600" eaLnBrk="0" hangingPunct="0">
              <a:defRPr kumimoji="1" sz="2800">
                <a:solidFill>
                  <a:schemeClr val="tx2"/>
                </a:solidFill>
                <a:latin typeface="宋体" panose="02010600030101010101" pitchFamily="2" charset="-122"/>
                <a:ea typeface="宋体" panose="02010600030101010101" pitchFamily="2" charset="-122"/>
              </a:defRPr>
            </a:lvl4pPr>
            <a:lvl5pPr marL="2057400" indent="-228600" eaLnBrk="0" hangingPunct="0">
              <a:defRPr kumimoji="1" sz="2800">
                <a:solidFill>
                  <a:schemeClr val="tx2"/>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kumimoji="1" sz="2800">
                <a:solidFill>
                  <a:schemeClr val="tx2"/>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kumimoji="1" sz="2800">
                <a:solidFill>
                  <a:schemeClr val="tx2"/>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kumimoji="1" sz="2800">
                <a:solidFill>
                  <a:schemeClr val="tx2"/>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kumimoji="1" sz="2800">
                <a:solidFill>
                  <a:schemeClr val="tx2"/>
                </a:solidFill>
                <a:latin typeface="宋体" panose="02010600030101010101" pitchFamily="2" charset="-122"/>
                <a:ea typeface="宋体" panose="02010600030101010101" pitchFamily="2" charset="-122"/>
              </a:defRPr>
            </a:lvl9pPr>
          </a:lstStyle>
          <a:p>
            <a:pPr eaLnBrk="1" hangingPunct="1"/>
            <a:endParaRPr lang="zh-CN" altLang="en-US"/>
          </a:p>
        </p:txBody>
      </p:sp>
      <p:sp>
        <p:nvSpPr>
          <p:cNvPr id="9" name="Rectangle 3"/>
          <p:cNvSpPr txBox="1">
            <a:spLocks noChangeArrowheads="1"/>
          </p:cNvSpPr>
          <p:nvPr/>
        </p:nvSpPr>
        <p:spPr bwMode="auto">
          <a:xfrm>
            <a:off x="214313" y="1319212"/>
            <a:ext cx="8429625" cy="5305425"/>
          </a:xfrm>
          <a:prstGeom prst="rect">
            <a:avLst/>
          </a:prstGeom>
          <a:noFill/>
          <a:ln w="9525">
            <a:noFill/>
            <a:miter lim="800000"/>
            <a:headEnd/>
            <a:tailEnd/>
          </a:ln>
        </p:spPr>
        <p:txBody>
          <a:bodyPr/>
          <a:lstStyle/>
          <a:p>
            <a:endParaRPr lang="zh-CN" altLang="zh-CN" sz="3200" b="1" dirty="0">
              <a:solidFill>
                <a:srgbClr val="C00000"/>
              </a:solidFill>
              <a:latin typeface="微软雅黑" panose="020B0503020204020204" pitchFamily="34" charset="-122"/>
              <a:ea typeface="微软雅黑" panose="020B0503020204020204" pitchFamily="34" charset="-122"/>
            </a:endParaRPr>
          </a:p>
        </p:txBody>
      </p:sp>
      <p:sp>
        <p:nvSpPr>
          <p:cNvPr id="2" name="矩形 1"/>
          <p:cNvSpPr/>
          <p:nvPr/>
        </p:nvSpPr>
        <p:spPr>
          <a:xfrm>
            <a:off x="443544" y="1434842"/>
            <a:ext cx="8200393" cy="2862322"/>
          </a:xfrm>
          <a:prstGeom prst="rect">
            <a:avLst/>
          </a:prstGeom>
        </p:spPr>
        <p:txBody>
          <a:bodyPr wrap="square">
            <a:spAutoFit/>
          </a:bodyPr>
          <a:lstStyle/>
          <a:p>
            <a:r>
              <a:rPr lang="zh-CN" altLang="en-US" sz="2000" dirty="0">
                <a:latin typeface="微软雅黑" panose="020B0503020204020204" pitchFamily="34" charset="-122"/>
                <a:ea typeface="微软雅黑" panose="020B0503020204020204" pitchFamily="34" charset="-122"/>
              </a:rPr>
              <a:t>数据共享中心（</a:t>
            </a:r>
            <a:r>
              <a:rPr lang="en-US" altLang="zh-CN" sz="2000" dirty="0">
                <a:latin typeface="微软雅黑" panose="020B0503020204020204" pitchFamily="34" charset="-122"/>
                <a:ea typeface="微软雅黑" panose="020B0503020204020204" pitchFamily="34" charset="-122"/>
              </a:rPr>
              <a:t>CEPP-DSC</a:t>
            </a:r>
            <a:r>
              <a:rPr lang="zh-CN" altLang="en-US" sz="2000" dirty="0">
                <a:latin typeface="微软雅黑" panose="020B0503020204020204" pitchFamily="34" charset="-122"/>
                <a:ea typeface="微软雅黑" panose="020B0503020204020204" pitchFamily="34" charset="-122"/>
              </a:rPr>
              <a:t>）</a:t>
            </a:r>
            <a:r>
              <a:rPr lang="zh-CN" altLang="en-US" sz="2000" dirty="0" smtClean="0">
                <a:latin typeface="微软雅黑" panose="020B0503020204020204" pitchFamily="34" charset="-122"/>
                <a:ea typeface="微软雅黑" panose="020B0503020204020204" pitchFamily="34" charset="-122"/>
              </a:rPr>
              <a:t>主要包括：</a:t>
            </a:r>
            <a:endParaRPr lang="en-US" altLang="zh-CN" sz="2000" dirty="0" smtClean="0">
              <a:latin typeface="微软雅黑" panose="020B0503020204020204" pitchFamily="34" charset="-122"/>
              <a:ea typeface="微软雅黑" panose="020B0503020204020204" pitchFamily="34" charset="-122"/>
            </a:endParaRPr>
          </a:p>
          <a:p>
            <a:r>
              <a:rPr lang="zh-CN" altLang="en-US" sz="2000" dirty="0" smtClean="0">
                <a:latin typeface="微软雅黑" panose="020B0503020204020204" pitchFamily="34" charset="-122"/>
                <a:ea typeface="微软雅黑" panose="020B0503020204020204" pitchFamily="34" charset="-122"/>
              </a:rPr>
              <a:t>    全国</a:t>
            </a:r>
            <a:r>
              <a:rPr lang="zh-CN" altLang="en-US" sz="2000" dirty="0">
                <a:latin typeface="微软雅黑" panose="020B0503020204020204" pitchFamily="34" charset="-122"/>
                <a:ea typeface="微软雅黑" panose="020B0503020204020204" pitchFamily="34" charset="-122"/>
              </a:rPr>
              <a:t>污染源普查</a:t>
            </a:r>
            <a:r>
              <a:rPr lang="zh-CN" altLang="en-US" sz="2000" dirty="0" smtClean="0">
                <a:latin typeface="微软雅黑" panose="020B0503020204020204" pitchFamily="34" charset="-122"/>
                <a:ea typeface="微软雅黑" panose="020B0503020204020204" pitchFamily="34" charset="-122"/>
              </a:rPr>
              <a:t>数据、</a:t>
            </a:r>
            <a:r>
              <a:rPr lang="zh-CN" altLang="en-US" sz="2000" dirty="0">
                <a:latin typeface="微软雅黑" panose="020B0503020204020204" pitchFamily="34" charset="-122"/>
                <a:ea typeface="微软雅黑" panose="020B0503020204020204" pitchFamily="34" charset="-122"/>
              </a:rPr>
              <a:t>环境统计基础</a:t>
            </a:r>
            <a:r>
              <a:rPr lang="zh-CN" altLang="en-US" sz="2000" dirty="0" smtClean="0">
                <a:latin typeface="微软雅黑" panose="020B0503020204020204" pitchFamily="34" charset="-122"/>
                <a:ea typeface="微软雅黑" panose="020B0503020204020204" pitchFamily="34" charset="-122"/>
              </a:rPr>
              <a:t>数据、环保人才数据等</a:t>
            </a:r>
            <a:r>
              <a:rPr lang="zh-CN" altLang="en-US" sz="2000" b="1" dirty="0" smtClean="0">
                <a:latin typeface="微软雅黑" panose="020B0503020204020204" pitchFamily="34" charset="-122"/>
                <a:ea typeface="微软雅黑" panose="020B0503020204020204" pitchFamily="34" charset="-122"/>
              </a:rPr>
              <a:t>环境基础数据库</a:t>
            </a:r>
            <a:r>
              <a:rPr lang="zh-CN" altLang="en-US" sz="2000" dirty="0" smtClean="0">
                <a:latin typeface="微软雅黑" panose="020B0503020204020204" pitchFamily="34" charset="-122"/>
                <a:ea typeface="微软雅黑" panose="020B0503020204020204" pitchFamily="34" charset="-122"/>
              </a:rPr>
              <a:t>；</a:t>
            </a:r>
            <a:endParaRPr lang="en-US" altLang="zh-CN" sz="2000" dirty="0" smtClean="0">
              <a:latin typeface="微软雅黑" panose="020B0503020204020204" pitchFamily="34" charset="-122"/>
              <a:ea typeface="微软雅黑" panose="020B0503020204020204" pitchFamily="34" charset="-122"/>
            </a:endParaRPr>
          </a:p>
          <a:p>
            <a:r>
              <a:rPr lang="zh-CN" altLang="en-US" sz="2000" dirty="0" smtClean="0">
                <a:latin typeface="微软雅黑" panose="020B0503020204020204" pitchFamily="34" charset="-122"/>
                <a:ea typeface="微软雅黑" panose="020B0503020204020204" pitchFamily="34" charset="-122"/>
              </a:rPr>
              <a:t>    污染</a:t>
            </a:r>
            <a:r>
              <a:rPr lang="zh-CN" altLang="en-US" sz="2000" dirty="0">
                <a:latin typeface="微软雅黑" panose="020B0503020204020204" pitchFamily="34" charset="-122"/>
                <a:ea typeface="微软雅黑" panose="020B0503020204020204" pitchFamily="34" charset="-122"/>
              </a:rPr>
              <a:t>物产排放</a:t>
            </a:r>
            <a:r>
              <a:rPr lang="zh-CN" altLang="en-US" sz="2000" dirty="0" smtClean="0">
                <a:latin typeface="微软雅黑" panose="020B0503020204020204" pitchFamily="34" charset="-122"/>
                <a:ea typeface="微软雅黑" panose="020B0503020204020204" pitchFamily="34" charset="-122"/>
              </a:rPr>
              <a:t>数据、经济、人口、资源等</a:t>
            </a:r>
            <a:r>
              <a:rPr lang="zh-CN" altLang="en-US" sz="2000" b="1" dirty="0" smtClean="0">
                <a:latin typeface="微软雅黑" panose="020B0503020204020204" pitchFamily="34" charset="-122"/>
                <a:ea typeface="微软雅黑" panose="020B0503020204020204" pitchFamily="34" charset="-122"/>
              </a:rPr>
              <a:t>宏观统计</a:t>
            </a:r>
            <a:r>
              <a:rPr lang="zh-CN" altLang="en-US" sz="2000" b="1" dirty="0">
                <a:latin typeface="微软雅黑" panose="020B0503020204020204" pitchFamily="34" charset="-122"/>
                <a:ea typeface="微软雅黑" panose="020B0503020204020204" pitchFamily="34" charset="-122"/>
              </a:rPr>
              <a:t>数据库</a:t>
            </a:r>
            <a:r>
              <a:rPr lang="zh-CN" altLang="en-US" sz="2000" dirty="0" smtClean="0">
                <a:latin typeface="微软雅黑" panose="020B0503020204020204" pitchFamily="34" charset="-122"/>
                <a:ea typeface="微软雅黑" panose="020B0503020204020204" pitchFamily="34" charset="-122"/>
              </a:rPr>
              <a:t>；</a:t>
            </a:r>
            <a:endParaRPr lang="en-US" altLang="zh-CN" sz="2000" dirty="0" smtClean="0">
              <a:latin typeface="微软雅黑" panose="020B0503020204020204" pitchFamily="34" charset="-122"/>
              <a:ea typeface="微软雅黑" panose="020B0503020204020204" pitchFamily="34" charset="-122"/>
            </a:endParaRPr>
          </a:p>
          <a:p>
            <a:r>
              <a:rPr lang="zh-CN" altLang="en-US" sz="2000" dirty="0" smtClean="0">
                <a:latin typeface="微软雅黑" panose="020B0503020204020204" pitchFamily="34" charset="-122"/>
                <a:ea typeface="微软雅黑" panose="020B0503020204020204" pitchFamily="34" charset="-122"/>
              </a:rPr>
              <a:t>人口、社会经济、生态环境、资源能源等</a:t>
            </a:r>
            <a:r>
              <a:rPr lang="zh-CN" altLang="en-US" sz="2000" b="1" dirty="0" smtClean="0">
                <a:latin typeface="微软雅黑" panose="020B0503020204020204" pitchFamily="34" charset="-122"/>
                <a:ea typeface="微软雅黑" panose="020B0503020204020204" pitchFamily="34" charset="-122"/>
              </a:rPr>
              <a:t>国际环境经济数据库</a:t>
            </a:r>
            <a:r>
              <a:rPr lang="zh-CN" altLang="en-US" sz="2000" dirty="0" smtClean="0">
                <a:latin typeface="微软雅黑" panose="020B0503020204020204" pitchFamily="34" charset="-122"/>
                <a:ea typeface="微软雅黑" panose="020B0503020204020204" pitchFamily="34" charset="-122"/>
              </a:rPr>
              <a:t>。</a:t>
            </a:r>
            <a:endParaRPr lang="en-US" altLang="zh-CN" sz="2000" dirty="0" smtClean="0">
              <a:latin typeface="微软雅黑" panose="020B0503020204020204" pitchFamily="34" charset="-122"/>
              <a:ea typeface="微软雅黑" panose="020B0503020204020204" pitchFamily="34" charset="-122"/>
            </a:endParaRPr>
          </a:p>
          <a:p>
            <a:endParaRPr lang="en-US" altLang="zh-CN" sz="2000" dirty="0" smtClean="0">
              <a:latin typeface="微软雅黑" panose="020B0503020204020204" pitchFamily="34" charset="-122"/>
              <a:ea typeface="微软雅黑" panose="020B0503020204020204" pitchFamily="34" charset="-122"/>
            </a:endParaRPr>
          </a:p>
          <a:p>
            <a:r>
              <a:rPr lang="en-US" altLang="zh-CN" sz="2000" dirty="0">
                <a:latin typeface="微软雅黑" panose="020B0503020204020204" pitchFamily="34" charset="-122"/>
                <a:ea typeface="微软雅黑" panose="020B0503020204020204" pitchFamily="34" charset="-122"/>
              </a:rPr>
              <a:t> </a:t>
            </a:r>
            <a:r>
              <a:rPr lang="en-US" altLang="zh-CN" sz="2000" dirty="0" smtClean="0">
                <a:latin typeface="微软雅黑" panose="020B0503020204020204" pitchFamily="34" charset="-122"/>
                <a:ea typeface="微软雅黑" panose="020B0503020204020204" pitchFamily="34" charset="-122"/>
              </a:rPr>
              <a:t>   </a:t>
            </a:r>
            <a:r>
              <a:rPr lang="zh-CN" altLang="en-US" sz="2000" dirty="0" smtClean="0">
                <a:latin typeface="微软雅黑" panose="020B0503020204020204" pitchFamily="34" charset="-122"/>
                <a:ea typeface="微软雅黑" panose="020B0503020204020204" pitchFamily="34" charset="-122"/>
              </a:rPr>
              <a:t>数据</a:t>
            </a:r>
            <a:r>
              <a:rPr lang="zh-CN" altLang="en-US" sz="2000" dirty="0">
                <a:latin typeface="微软雅黑" panose="020B0503020204020204" pitchFamily="34" charset="-122"/>
                <a:ea typeface="微软雅黑" panose="020B0503020204020204" pitchFamily="34" charset="-122"/>
              </a:rPr>
              <a:t>中心具有数据录入、数据查询、数据检索、数据下载</a:t>
            </a:r>
            <a:r>
              <a:rPr lang="zh-CN" altLang="en-US" sz="2000" dirty="0" smtClean="0">
                <a:latin typeface="微软雅黑" panose="020B0503020204020204" pitchFamily="34" charset="-122"/>
                <a:ea typeface="微软雅黑" panose="020B0503020204020204" pitchFamily="34" charset="-122"/>
              </a:rPr>
              <a:t>、数据</a:t>
            </a:r>
            <a:r>
              <a:rPr lang="zh-CN" altLang="en-US" sz="2000" dirty="0">
                <a:latin typeface="微软雅黑" panose="020B0503020204020204" pitchFamily="34" charset="-122"/>
                <a:ea typeface="微软雅黑" panose="020B0503020204020204" pitchFamily="34" charset="-122"/>
              </a:rPr>
              <a:t>展示等功能</a:t>
            </a:r>
            <a:r>
              <a:rPr lang="zh-CN" altLang="en-US" sz="2000" dirty="0" smtClean="0">
                <a:latin typeface="微软雅黑" panose="020B0503020204020204" pitchFamily="34" charset="-122"/>
                <a:ea typeface="微软雅黑" panose="020B0503020204020204" pitchFamily="34" charset="-122"/>
              </a:rPr>
              <a:t>，为</a:t>
            </a:r>
            <a:r>
              <a:rPr lang="zh-CN" altLang="en-US" sz="2000" dirty="0">
                <a:latin typeface="微软雅黑" panose="020B0503020204020204" pitchFamily="34" charset="-122"/>
                <a:ea typeface="微软雅黑" panose="020B0503020204020204" pitchFamily="34" charset="-122"/>
              </a:rPr>
              <a:t>国家和各地方环保规划编制实施与综合决策提供全面的数据服务支持</a:t>
            </a:r>
          </a:p>
        </p:txBody>
      </p:sp>
    </p:spTree>
    <p:extLst>
      <p:ext uri="{BB962C8B-B14F-4D97-AF65-F5344CB8AC3E}">
        <p14:creationId xmlns:p14="http://schemas.microsoft.com/office/powerpoint/2010/main" val="31394736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rrowheads="1"/>
          </p:cNvSpPr>
          <p:nvPr>
            <p:ph type="title"/>
          </p:nvPr>
        </p:nvSpPr>
        <p:spPr>
          <a:xfrm>
            <a:off x="214313" y="285750"/>
            <a:ext cx="8540750" cy="798513"/>
          </a:xfrm>
        </p:spPr>
        <p:txBody>
          <a:bodyPr/>
          <a:lstStyle/>
          <a:p>
            <a:pPr algn="ctr"/>
            <a:r>
              <a:rPr lang="zh-CN" altLang="en-US" sz="3200" dirty="0" smtClean="0">
                <a:solidFill>
                  <a:srgbClr val="C00000"/>
                </a:solidFill>
              </a:rPr>
              <a:t>数据中心</a:t>
            </a:r>
            <a:r>
              <a:rPr lang="zh-CN" altLang="zh-CN" sz="3200" dirty="0" smtClean="0">
                <a:solidFill>
                  <a:srgbClr val="C00000"/>
                </a:solidFill>
              </a:rPr>
              <a:t>平台</a:t>
            </a:r>
            <a:endParaRPr lang="zh-CN" altLang="zh-CN" sz="3200" dirty="0">
              <a:solidFill>
                <a:srgbClr val="C00000"/>
              </a:solidFill>
            </a:endParaRPr>
          </a:p>
        </p:txBody>
      </p:sp>
      <p:sp>
        <p:nvSpPr>
          <p:cNvPr id="84995" name="Rectangle 15" descr="浅色横线"/>
          <p:cNvSpPr>
            <a:spLocks noChangeArrowheads="1"/>
          </p:cNvSpPr>
          <p:nvPr/>
        </p:nvSpPr>
        <p:spPr bwMode="auto">
          <a:xfrm flipV="1">
            <a:off x="571500" y="1143000"/>
            <a:ext cx="7929563" cy="117475"/>
          </a:xfrm>
          <a:prstGeom prst="rect">
            <a:avLst/>
          </a:prstGeom>
          <a:pattFill prst="ltHorz">
            <a:fgClr>
              <a:schemeClr val="bg1"/>
            </a:fgClr>
            <a:bgClr>
              <a:srgbClr val="8C2532"/>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800">
                <a:solidFill>
                  <a:schemeClr val="tx2"/>
                </a:solidFill>
                <a:latin typeface="宋体" panose="02010600030101010101" pitchFamily="2" charset="-122"/>
                <a:ea typeface="宋体" panose="02010600030101010101" pitchFamily="2" charset="-122"/>
              </a:defRPr>
            </a:lvl1pPr>
            <a:lvl2pPr marL="742950" indent="-285750" eaLnBrk="0" hangingPunct="0">
              <a:defRPr kumimoji="1" sz="2800">
                <a:solidFill>
                  <a:schemeClr val="tx2"/>
                </a:solidFill>
                <a:latin typeface="宋体" panose="02010600030101010101" pitchFamily="2" charset="-122"/>
                <a:ea typeface="宋体" panose="02010600030101010101" pitchFamily="2" charset="-122"/>
              </a:defRPr>
            </a:lvl2pPr>
            <a:lvl3pPr marL="1143000" indent="-228600" eaLnBrk="0" hangingPunct="0">
              <a:defRPr kumimoji="1" sz="2800">
                <a:solidFill>
                  <a:schemeClr val="tx2"/>
                </a:solidFill>
                <a:latin typeface="宋体" panose="02010600030101010101" pitchFamily="2" charset="-122"/>
                <a:ea typeface="宋体" panose="02010600030101010101" pitchFamily="2" charset="-122"/>
              </a:defRPr>
            </a:lvl3pPr>
            <a:lvl4pPr marL="1600200" indent="-228600" eaLnBrk="0" hangingPunct="0">
              <a:defRPr kumimoji="1" sz="2800">
                <a:solidFill>
                  <a:schemeClr val="tx2"/>
                </a:solidFill>
                <a:latin typeface="宋体" panose="02010600030101010101" pitchFamily="2" charset="-122"/>
                <a:ea typeface="宋体" panose="02010600030101010101" pitchFamily="2" charset="-122"/>
              </a:defRPr>
            </a:lvl4pPr>
            <a:lvl5pPr marL="2057400" indent="-228600" eaLnBrk="0" hangingPunct="0">
              <a:defRPr kumimoji="1" sz="2800">
                <a:solidFill>
                  <a:schemeClr val="tx2"/>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kumimoji="1" sz="2800">
                <a:solidFill>
                  <a:schemeClr val="tx2"/>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kumimoji="1" sz="2800">
                <a:solidFill>
                  <a:schemeClr val="tx2"/>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kumimoji="1" sz="2800">
                <a:solidFill>
                  <a:schemeClr val="tx2"/>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kumimoji="1" sz="2800">
                <a:solidFill>
                  <a:schemeClr val="tx2"/>
                </a:solidFill>
                <a:latin typeface="宋体" panose="02010600030101010101" pitchFamily="2" charset="-122"/>
                <a:ea typeface="宋体" panose="02010600030101010101" pitchFamily="2" charset="-122"/>
              </a:defRPr>
            </a:lvl9pPr>
          </a:lstStyle>
          <a:p>
            <a:pPr eaLnBrk="1" hangingPunct="1"/>
            <a:endParaRPr lang="zh-CN" altLang="en-US"/>
          </a:p>
        </p:txBody>
      </p:sp>
      <p:pic>
        <p:nvPicPr>
          <p:cNvPr id="3" name="图片 2"/>
          <p:cNvPicPr>
            <a:picLocks noChangeAspect="1"/>
          </p:cNvPicPr>
          <p:nvPr/>
        </p:nvPicPr>
        <p:blipFill rotWithShape="1">
          <a:blip r:embed="rId2"/>
          <a:srcRect l="12201" t="14090" r="12201" b="17871"/>
          <a:stretch/>
        </p:blipFill>
        <p:spPr>
          <a:xfrm>
            <a:off x="19494" y="1484784"/>
            <a:ext cx="9089010" cy="5112568"/>
          </a:xfrm>
          <a:prstGeom prst="rect">
            <a:avLst/>
          </a:prstGeom>
        </p:spPr>
      </p:pic>
      <p:pic>
        <p:nvPicPr>
          <p:cNvPr id="10" name="图片 9"/>
          <p:cNvPicPr>
            <a:picLocks noChangeAspect="1"/>
          </p:cNvPicPr>
          <p:nvPr/>
        </p:nvPicPr>
        <p:blipFill rotWithShape="1">
          <a:blip r:embed="rId3"/>
          <a:srcRect l="11019" t="15981" r="12200" b="23541"/>
          <a:stretch/>
        </p:blipFill>
        <p:spPr>
          <a:xfrm>
            <a:off x="-14616" y="1800626"/>
            <a:ext cx="9101794" cy="4480883"/>
          </a:xfrm>
          <a:prstGeom prst="rect">
            <a:avLst/>
          </a:prstGeom>
        </p:spPr>
      </p:pic>
      <p:pic>
        <p:nvPicPr>
          <p:cNvPr id="4" name="图片 3"/>
          <p:cNvPicPr>
            <a:picLocks noChangeAspect="1"/>
          </p:cNvPicPr>
          <p:nvPr/>
        </p:nvPicPr>
        <p:blipFill rotWithShape="1">
          <a:blip r:embed="rId4"/>
          <a:srcRect l="27556" t="13147" r="13382" b="15980"/>
          <a:stretch/>
        </p:blipFill>
        <p:spPr>
          <a:xfrm>
            <a:off x="1043608" y="1485147"/>
            <a:ext cx="7200800" cy="5400600"/>
          </a:xfrm>
          <a:prstGeom prst="rect">
            <a:avLst/>
          </a:prstGeom>
        </p:spPr>
      </p:pic>
    </p:spTree>
    <p:extLst>
      <p:ext uri="{BB962C8B-B14F-4D97-AF65-F5344CB8AC3E}">
        <p14:creationId xmlns:p14="http://schemas.microsoft.com/office/powerpoint/2010/main" val="546475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3"/>
          <p:cNvSpPr>
            <a:spLocks noGrp="1" noRot="1" noChangeArrowheads="1"/>
          </p:cNvSpPr>
          <p:nvPr>
            <p:ph type="body" idx="4294967295"/>
          </p:nvPr>
        </p:nvSpPr>
        <p:spPr>
          <a:xfrm>
            <a:off x="-13286" y="2636912"/>
            <a:ext cx="9157286" cy="1072703"/>
          </a:xfrm>
          <a:solidFill>
            <a:schemeClr val="accent5">
              <a:lumMod val="50000"/>
            </a:schemeClr>
          </a:solidFill>
        </p:spPr>
        <p:txBody>
          <a:bodyPr anchor="ctr" anchorCtr="0"/>
          <a:lstStyle/>
          <a:p>
            <a:pPr lvl="1" indent="0" eaLnBrk="1" hangingPunct="1">
              <a:lnSpc>
                <a:spcPts val="6000"/>
              </a:lnSpc>
              <a:spcBef>
                <a:spcPts val="600"/>
              </a:spcBef>
              <a:buFont typeface="Wingdings" panose="05000000000000000000" pitchFamily="2" charset="2"/>
              <a:buNone/>
            </a:pPr>
            <a:r>
              <a:rPr lang="zh-CN" altLang="en-US" sz="4800" dirty="0">
                <a:solidFill>
                  <a:schemeClr val="bg1"/>
                </a:solidFill>
                <a:latin typeface="微软雅黑" panose="020B0503020204020204" pitchFamily="34" charset="-122"/>
                <a:ea typeface="微软雅黑" panose="020B0503020204020204" pitchFamily="34" charset="-122"/>
              </a:rPr>
              <a:t>二、上市公司环境绩效</a:t>
            </a:r>
            <a:r>
              <a:rPr lang="zh-CN" altLang="en-US" sz="4800" dirty="0" smtClean="0">
                <a:solidFill>
                  <a:schemeClr val="bg1"/>
                </a:solidFill>
                <a:latin typeface="微软雅黑" panose="020B0503020204020204" pitchFamily="34" charset="-122"/>
                <a:ea typeface="微软雅黑" panose="020B0503020204020204" pitchFamily="34" charset="-122"/>
              </a:rPr>
              <a:t>评估</a:t>
            </a:r>
            <a:endParaRPr lang="zh-CN" altLang="en-US" sz="4800"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7338412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rrowheads="1"/>
          </p:cNvSpPr>
          <p:nvPr>
            <p:ph type="title"/>
          </p:nvPr>
        </p:nvSpPr>
        <p:spPr>
          <a:xfrm>
            <a:off x="1691680" y="130175"/>
            <a:ext cx="5300390" cy="798513"/>
          </a:xfrm>
        </p:spPr>
        <p:txBody>
          <a:bodyPr/>
          <a:lstStyle/>
          <a:p>
            <a:pPr algn="ctr"/>
            <a:r>
              <a:rPr lang="zh-CN" altLang="en-US" sz="4000" dirty="0" smtClean="0">
                <a:solidFill>
                  <a:srgbClr val="333399"/>
                </a:solidFill>
              </a:rPr>
              <a:t>（</a:t>
            </a:r>
            <a:r>
              <a:rPr lang="zh-CN" altLang="en-US" sz="4000" dirty="0">
                <a:solidFill>
                  <a:srgbClr val="333399"/>
                </a:solidFill>
              </a:rPr>
              <a:t>一</a:t>
            </a:r>
            <a:r>
              <a:rPr lang="zh-CN" altLang="en-US" sz="4000" dirty="0" smtClean="0">
                <a:solidFill>
                  <a:srgbClr val="333399"/>
                </a:solidFill>
              </a:rPr>
              <a:t>）评估概念与方法</a:t>
            </a:r>
          </a:p>
        </p:txBody>
      </p:sp>
      <p:sp>
        <p:nvSpPr>
          <p:cNvPr id="57347" name="Rectangle 3"/>
          <p:cNvSpPr>
            <a:spLocks noGrp="1" noRot="1" noChangeArrowheads="1"/>
          </p:cNvSpPr>
          <p:nvPr>
            <p:ph type="body" idx="1"/>
          </p:nvPr>
        </p:nvSpPr>
        <p:spPr>
          <a:xfrm>
            <a:off x="395163" y="1269256"/>
            <a:ext cx="8569325" cy="5472112"/>
          </a:xfrm>
        </p:spPr>
        <p:txBody>
          <a:bodyPr/>
          <a:lstStyle/>
          <a:p>
            <a:pPr eaLnBrk="1" hangingPunct="1">
              <a:lnSpc>
                <a:spcPts val="3300"/>
              </a:lnSpc>
              <a:spcBef>
                <a:spcPct val="0"/>
              </a:spcBef>
              <a:spcAft>
                <a:spcPts val="1200"/>
              </a:spcAft>
              <a:buClr>
                <a:srgbClr val="C00000"/>
              </a:buClr>
              <a:buFont typeface="Wingdings" panose="05000000000000000000" pitchFamily="2" charset="2"/>
              <a:buChar char="l"/>
            </a:pPr>
            <a:r>
              <a:rPr lang="zh-CN" altLang="en-US" sz="2000" b="1" dirty="0">
                <a:solidFill>
                  <a:srgbClr val="FF0000"/>
                </a:solidFill>
                <a:latin typeface="黑体" panose="02010609060101010101" pitchFamily="49" charset="-122"/>
                <a:ea typeface="黑体" panose="02010609060101010101" pitchFamily="49" charset="-122"/>
              </a:rPr>
              <a:t>环境绩效：</a:t>
            </a:r>
            <a:r>
              <a:rPr lang="zh-CN" altLang="en-US" sz="2000" dirty="0" smtClean="0">
                <a:latin typeface="黑体" panose="02010609060101010101" pitchFamily="49" charset="-122"/>
                <a:ea typeface="黑体" panose="02010609060101010101" pitchFamily="49" charset="-122"/>
              </a:rPr>
              <a:t>是</a:t>
            </a:r>
            <a:r>
              <a:rPr lang="zh-CN" altLang="en-US" sz="2000" dirty="0">
                <a:latin typeface="黑体" panose="02010609060101010101" pitchFamily="49" charset="-122"/>
                <a:ea typeface="黑体" panose="02010609060101010101" pitchFamily="49" charset="-122"/>
              </a:rPr>
              <a:t>指通过一系列环境管理措施来获得对环境改善的成效。根据</a:t>
            </a:r>
            <a:r>
              <a:rPr lang="en-US" altLang="zh-CN" sz="2000" dirty="0">
                <a:latin typeface="黑体" panose="02010609060101010101" pitchFamily="49" charset="-122"/>
                <a:ea typeface="黑体" panose="02010609060101010101" pitchFamily="49" charset="-122"/>
              </a:rPr>
              <a:t>ISO14031</a:t>
            </a:r>
            <a:r>
              <a:rPr lang="zh-CN" altLang="en-US" sz="2000" dirty="0">
                <a:latin typeface="黑体" panose="02010609060101010101" pitchFamily="49" charset="-122"/>
                <a:ea typeface="黑体" panose="02010609060101010101" pitchFamily="49" charset="-122"/>
              </a:rPr>
              <a:t>，环境绩效主要表现为</a:t>
            </a:r>
            <a:r>
              <a:rPr lang="zh-CN" altLang="en-US" sz="2000" dirty="0" smtClean="0">
                <a:latin typeface="黑体" panose="02010609060101010101" pitchFamily="49" charset="-122"/>
                <a:ea typeface="黑体" panose="02010609060101010101" pitchFamily="49" charset="-122"/>
              </a:rPr>
              <a:t>环境管理、环境守法、环境效果等</a:t>
            </a:r>
            <a:endParaRPr lang="en-US" altLang="zh-CN" sz="2000" dirty="0" smtClean="0">
              <a:latin typeface="黑体" panose="02010609060101010101" pitchFamily="49" charset="-122"/>
              <a:ea typeface="黑体" panose="02010609060101010101" pitchFamily="49" charset="-122"/>
            </a:endParaRPr>
          </a:p>
          <a:p>
            <a:pPr eaLnBrk="1" hangingPunct="1">
              <a:lnSpc>
                <a:spcPts val="3300"/>
              </a:lnSpc>
              <a:spcBef>
                <a:spcPct val="0"/>
              </a:spcBef>
              <a:spcAft>
                <a:spcPts val="1200"/>
              </a:spcAft>
              <a:buClr>
                <a:srgbClr val="C00000"/>
              </a:buClr>
              <a:buFont typeface="Wingdings" panose="05000000000000000000" pitchFamily="2" charset="2"/>
              <a:buChar char="l"/>
            </a:pPr>
            <a:r>
              <a:rPr lang="zh-CN" altLang="en-US" sz="2000" b="1" dirty="0">
                <a:solidFill>
                  <a:srgbClr val="FF0000"/>
                </a:solidFill>
                <a:latin typeface="黑体" panose="02010609060101010101" pitchFamily="49" charset="-122"/>
                <a:ea typeface="黑体" panose="02010609060101010101" pitchFamily="49" charset="-122"/>
              </a:rPr>
              <a:t>评估</a:t>
            </a:r>
            <a:r>
              <a:rPr lang="zh-CN" altLang="en-US" sz="2000" b="1" dirty="0" smtClean="0">
                <a:solidFill>
                  <a:srgbClr val="FF0000"/>
                </a:solidFill>
                <a:latin typeface="黑体" panose="02010609060101010101" pitchFamily="49" charset="-122"/>
                <a:ea typeface="黑体" panose="02010609060101010101" pitchFamily="49" charset="-122"/>
              </a:rPr>
              <a:t>范围</a:t>
            </a:r>
            <a:endParaRPr lang="en-US" altLang="zh-CN" sz="2000" b="1" dirty="0" smtClean="0">
              <a:solidFill>
                <a:srgbClr val="FF0000"/>
              </a:solidFill>
              <a:latin typeface="黑体" panose="02010609060101010101" pitchFamily="49" charset="-122"/>
              <a:ea typeface="黑体" panose="02010609060101010101" pitchFamily="49" charset="-122"/>
            </a:endParaRPr>
          </a:p>
          <a:p>
            <a:pPr eaLnBrk="1" hangingPunct="1">
              <a:lnSpc>
                <a:spcPts val="3300"/>
              </a:lnSpc>
              <a:spcBef>
                <a:spcPct val="0"/>
              </a:spcBef>
              <a:spcAft>
                <a:spcPts val="1200"/>
              </a:spcAft>
              <a:buClr>
                <a:srgbClr val="C00000"/>
              </a:buClr>
              <a:buFont typeface="Wingdings" panose="05000000000000000000" pitchFamily="2" charset="2"/>
              <a:buChar char="Ø"/>
            </a:pPr>
            <a:r>
              <a:rPr lang="zh-CN" altLang="en-US" sz="2000" b="1" dirty="0" smtClean="0">
                <a:solidFill>
                  <a:srgbClr val="FF0000"/>
                </a:solidFill>
                <a:latin typeface="黑体" panose="02010609060101010101" pitchFamily="49" charset="-122"/>
                <a:ea typeface="黑体" panose="02010609060101010101" pitchFamily="49" charset="-122"/>
              </a:rPr>
              <a:t>时间范围：</a:t>
            </a:r>
            <a:r>
              <a:rPr lang="zh-CN" altLang="en-US" sz="2000" b="1" dirty="0" smtClean="0">
                <a:solidFill>
                  <a:schemeClr val="tx1"/>
                </a:solidFill>
                <a:latin typeface="黑体" panose="02010609060101010101" pitchFamily="49" charset="-122"/>
                <a:ea typeface="黑体" panose="02010609060101010101" pitchFamily="49" charset="-122"/>
              </a:rPr>
              <a:t>2</a:t>
            </a:r>
            <a:r>
              <a:rPr lang="en-US" altLang="zh-CN" sz="2000" b="1" dirty="0" smtClean="0">
                <a:solidFill>
                  <a:schemeClr val="tx1"/>
                </a:solidFill>
                <a:latin typeface="黑体" panose="02010609060101010101" pitchFamily="49" charset="-122"/>
                <a:ea typeface="黑体" panose="02010609060101010101" pitchFamily="49" charset="-122"/>
              </a:rPr>
              <a:t>009</a:t>
            </a:r>
            <a:r>
              <a:rPr lang="zh-CN" altLang="en-US" sz="2000" b="1" dirty="0" smtClean="0">
                <a:solidFill>
                  <a:schemeClr val="tx1"/>
                </a:solidFill>
                <a:latin typeface="黑体" panose="02010609060101010101" pitchFamily="49" charset="-122"/>
                <a:ea typeface="黑体" panose="02010609060101010101" pitchFamily="49" charset="-122"/>
              </a:rPr>
              <a:t>年、</a:t>
            </a:r>
            <a:r>
              <a:rPr lang="en-US" altLang="zh-CN" sz="2000" b="1" dirty="0" smtClean="0">
                <a:solidFill>
                  <a:schemeClr val="tx1"/>
                </a:solidFill>
                <a:latin typeface="黑体" panose="02010609060101010101" pitchFamily="49" charset="-122"/>
                <a:ea typeface="黑体" panose="02010609060101010101" pitchFamily="49" charset="-122"/>
              </a:rPr>
              <a:t>2011</a:t>
            </a:r>
            <a:r>
              <a:rPr lang="zh-CN" altLang="en-US" sz="2000" b="1" dirty="0" smtClean="0">
                <a:solidFill>
                  <a:schemeClr val="tx1"/>
                </a:solidFill>
                <a:latin typeface="黑体" panose="02010609060101010101" pitchFamily="49" charset="-122"/>
                <a:ea typeface="黑体" panose="02010609060101010101" pitchFamily="49" charset="-122"/>
              </a:rPr>
              <a:t>年、</a:t>
            </a:r>
            <a:r>
              <a:rPr lang="en-US" altLang="zh-CN" sz="2000" b="1" dirty="0" smtClean="0">
                <a:solidFill>
                  <a:schemeClr val="tx1"/>
                </a:solidFill>
                <a:latin typeface="黑体" panose="02010609060101010101" pitchFamily="49" charset="-122"/>
                <a:ea typeface="黑体" panose="02010609060101010101" pitchFamily="49" charset="-122"/>
              </a:rPr>
              <a:t>2012</a:t>
            </a:r>
            <a:r>
              <a:rPr lang="zh-CN" altLang="en-US" sz="2000" b="1" dirty="0" smtClean="0">
                <a:solidFill>
                  <a:schemeClr val="tx1"/>
                </a:solidFill>
                <a:latin typeface="黑体" panose="02010609060101010101" pitchFamily="49" charset="-122"/>
                <a:ea typeface="黑体" panose="02010609060101010101" pitchFamily="49" charset="-122"/>
              </a:rPr>
              <a:t>年度</a:t>
            </a:r>
            <a:endParaRPr lang="en-US" altLang="zh-CN" sz="2000" dirty="0">
              <a:solidFill>
                <a:schemeClr val="tx1"/>
              </a:solidFill>
              <a:latin typeface="黑体" panose="02010609060101010101" pitchFamily="49" charset="-122"/>
              <a:ea typeface="黑体" panose="02010609060101010101" pitchFamily="49" charset="-122"/>
            </a:endParaRPr>
          </a:p>
          <a:p>
            <a:pPr eaLnBrk="1" hangingPunct="1">
              <a:lnSpc>
                <a:spcPts val="3300"/>
              </a:lnSpc>
              <a:spcBef>
                <a:spcPct val="0"/>
              </a:spcBef>
              <a:spcAft>
                <a:spcPts val="1200"/>
              </a:spcAft>
              <a:buClr>
                <a:srgbClr val="C00000"/>
              </a:buClr>
              <a:buFont typeface="Wingdings" panose="05000000000000000000" pitchFamily="2" charset="2"/>
              <a:buChar char="Ø"/>
            </a:pPr>
            <a:r>
              <a:rPr lang="zh-CN" altLang="en-US" sz="2000" b="1" dirty="0" smtClean="0">
                <a:solidFill>
                  <a:srgbClr val="FF0000"/>
                </a:solidFill>
                <a:latin typeface="黑体" panose="02010609060101010101" pitchFamily="49" charset="-122"/>
                <a:ea typeface="黑体" panose="02010609060101010101" pitchFamily="49" charset="-122"/>
              </a:rPr>
              <a:t>行业</a:t>
            </a:r>
            <a:r>
              <a:rPr lang="zh-CN" altLang="en-US" sz="2000" b="1" dirty="0">
                <a:solidFill>
                  <a:srgbClr val="FF0000"/>
                </a:solidFill>
                <a:latin typeface="黑体" panose="02010609060101010101" pitchFamily="49" charset="-122"/>
                <a:ea typeface="黑体" panose="02010609060101010101" pitchFamily="49" charset="-122"/>
              </a:rPr>
              <a:t>范围：</a:t>
            </a:r>
            <a:r>
              <a:rPr lang="zh-CN" altLang="en-US" sz="2000" dirty="0">
                <a:latin typeface="黑体" panose="02010609060101010101" pitchFamily="49" charset="-122"/>
                <a:ea typeface="黑体" panose="02010609060101010101" pitchFamily="49" charset="-122"/>
              </a:rPr>
              <a:t>在上海证券交易所上市的并对节能减排影响较大</a:t>
            </a:r>
            <a:r>
              <a:rPr lang="zh-CN" altLang="en-US" sz="2000" dirty="0" smtClean="0">
                <a:latin typeface="黑体" panose="02010609060101010101" pitchFamily="49" charset="-122"/>
                <a:ea typeface="黑体" panose="02010609060101010101" pitchFamily="49" charset="-122"/>
              </a:rPr>
              <a:t>的重点</a:t>
            </a:r>
            <a:r>
              <a:rPr lang="zh-CN" altLang="en-US" sz="2000" dirty="0">
                <a:latin typeface="黑体" panose="02010609060101010101" pitchFamily="49" charset="-122"/>
                <a:ea typeface="黑体" panose="02010609060101010101" pitchFamily="49" charset="-122"/>
              </a:rPr>
              <a:t>行业板块</a:t>
            </a:r>
            <a:r>
              <a:rPr lang="zh-CN" altLang="en-US" sz="2000" dirty="0" smtClean="0">
                <a:latin typeface="黑体" panose="02010609060101010101" pitchFamily="49" charset="-122"/>
                <a:ea typeface="黑体" panose="02010609060101010101" pitchFamily="49" charset="-122"/>
              </a:rPr>
              <a:t>，</a:t>
            </a:r>
            <a:r>
              <a:rPr lang="en-US" altLang="zh-CN" sz="2000" dirty="0" smtClean="0">
                <a:latin typeface="黑体" panose="02010609060101010101" pitchFamily="49" charset="-122"/>
                <a:ea typeface="黑体" panose="02010609060101010101" pitchFamily="49" charset="-122"/>
              </a:rPr>
              <a:t>2009</a:t>
            </a:r>
            <a:r>
              <a:rPr lang="zh-CN" altLang="en-US" sz="2000" dirty="0" smtClean="0">
                <a:latin typeface="黑体" panose="02010609060101010101" pitchFamily="49" charset="-122"/>
                <a:ea typeface="黑体" panose="02010609060101010101" pitchFamily="49" charset="-122"/>
              </a:rPr>
              <a:t>年包括包括</a:t>
            </a:r>
            <a:r>
              <a:rPr lang="zh-CN" altLang="en-US" sz="2000" dirty="0">
                <a:latin typeface="黑体" panose="02010609060101010101" pitchFamily="49" charset="-122"/>
                <a:ea typeface="黑体" panose="02010609060101010101" pitchFamily="49" charset="-122"/>
              </a:rPr>
              <a:t>火电、钢铁、化工、造纸、纺织、食品饮料和建材行业</a:t>
            </a:r>
            <a:r>
              <a:rPr lang="zh-CN" altLang="en-US" sz="2000" dirty="0" smtClean="0">
                <a:latin typeface="黑体" panose="02010609060101010101" pitchFamily="49" charset="-122"/>
                <a:ea typeface="黑体" panose="02010609060101010101" pitchFamily="49" charset="-122"/>
              </a:rPr>
              <a:t>等</a:t>
            </a:r>
            <a:r>
              <a:rPr lang="en-US" altLang="zh-CN" sz="2000" dirty="0" smtClean="0">
                <a:latin typeface="黑体" panose="02010609060101010101" pitchFamily="49" charset="-122"/>
                <a:ea typeface="黑体" panose="02010609060101010101" pitchFamily="49" charset="-122"/>
              </a:rPr>
              <a:t>7</a:t>
            </a:r>
            <a:r>
              <a:rPr lang="zh-CN" altLang="en-US" sz="2000" dirty="0" smtClean="0">
                <a:latin typeface="黑体" panose="02010609060101010101" pitchFamily="49" charset="-122"/>
                <a:ea typeface="黑体" panose="02010609060101010101" pitchFamily="49" charset="-122"/>
              </a:rPr>
              <a:t>个行业；</a:t>
            </a:r>
            <a:r>
              <a:rPr lang="en-US" altLang="zh-CN" sz="2000" dirty="0" smtClean="0">
                <a:latin typeface="黑体" panose="02010609060101010101" pitchFamily="49" charset="-122"/>
                <a:ea typeface="黑体" panose="02010609060101010101" pitchFamily="49" charset="-122"/>
              </a:rPr>
              <a:t>2011</a:t>
            </a:r>
            <a:r>
              <a:rPr lang="zh-CN" altLang="en-US" sz="2000" dirty="0">
                <a:latin typeface="黑体" panose="02010609060101010101" pitchFamily="49" charset="-122"/>
                <a:ea typeface="黑体" panose="02010609060101010101" pitchFamily="49" charset="-122"/>
              </a:rPr>
              <a:t>年增加医药</a:t>
            </a:r>
            <a:r>
              <a:rPr lang="zh-CN" altLang="en-US" sz="2000" dirty="0" smtClean="0">
                <a:latin typeface="黑体" panose="02010609060101010101" pitchFamily="49" charset="-122"/>
                <a:ea typeface="黑体" panose="02010609060101010101" pitchFamily="49" charset="-122"/>
              </a:rPr>
              <a:t>行业；</a:t>
            </a:r>
            <a:r>
              <a:rPr lang="en-US" altLang="zh-CN" sz="2000" dirty="0" smtClean="0">
                <a:latin typeface="黑体" panose="02010609060101010101" pitchFamily="49" charset="-122"/>
                <a:ea typeface="黑体" panose="02010609060101010101" pitchFamily="49" charset="-122"/>
              </a:rPr>
              <a:t>2012</a:t>
            </a:r>
            <a:r>
              <a:rPr lang="zh-CN" altLang="en-US" sz="2000" dirty="0" smtClean="0">
                <a:latin typeface="黑体" panose="02010609060101010101" pitchFamily="49" charset="-122"/>
                <a:ea typeface="黑体" panose="02010609060101010101" pitchFamily="49" charset="-122"/>
              </a:rPr>
              <a:t>年包括</a:t>
            </a:r>
            <a:r>
              <a:rPr lang="en-US" altLang="zh-CN" sz="2000" dirty="0">
                <a:latin typeface="黑体" panose="02010609060101010101" pitchFamily="49" charset="-122"/>
                <a:ea typeface="黑体" panose="02010609060101010101" pitchFamily="49" charset="-122"/>
              </a:rPr>
              <a:t>《</a:t>
            </a:r>
            <a:r>
              <a:rPr lang="zh-CN" altLang="en-US" sz="2000" dirty="0">
                <a:latin typeface="黑体" panose="02010609060101010101" pitchFamily="49" charset="-122"/>
                <a:ea typeface="黑体" panose="02010609060101010101" pitchFamily="49" charset="-122"/>
              </a:rPr>
              <a:t>上市公司环保核查行业分类管理名录</a:t>
            </a:r>
            <a:r>
              <a:rPr lang="en-US" altLang="zh-CN" sz="2000" dirty="0">
                <a:latin typeface="黑体" panose="02010609060101010101" pitchFamily="49" charset="-122"/>
                <a:ea typeface="黑体" panose="02010609060101010101" pitchFamily="49" charset="-122"/>
              </a:rPr>
              <a:t>》</a:t>
            </a:r>
            <a:r>
              <a:rPr lang="zh-CN" altLang="en-US" sz="2000" dirty="0">
                <a:latin typeface="黑体" panose="02010609060101010101" pitchFamily="49" charset="-122"/>
                <a:ea typeface="黑体" panose="02010609060101010101" pitchFamily="49" charset="-122"/>
              </a:rPr>
              <a:t>划定的重污染行业中的</a:t>
            </a:r>
            <a:r>
              <a:rPr lang="en-US" altLang="zh-CN" sz="2000" dirty="0" smtClean="0">
                <a:latin typeface="黑体" panose="02010609060101010101" pitchFamily="49" charset="-122"/>
                <a:ea typeface="黑体" panose="02010609060101010101" pitchFamily="49" charset="-122"/>
              </a:rPr>
              <a:t>15</a:t>
            </a:r>
            <a:r>
              <a:rPr lang="zh-CN" altLang="en-US" sz="2000" dirty="0" smtClean="0">
                <a:latin typeface="黑体" panose="02010609060101010101" pitchFamily="49" charset="-122"/>
                <a:ea typeface="黑体" panose="02010609060101010101" pitchFamily="49" charset="-122"/>
              </a:rPr>
              <a:t>个</a:t>
            </a:r>
            <a:r>
              <a:rPr lang="zh-CN" altLang="en-US" sz="2000" dirty="0">
                <a:latin typeface="黑体" panose="02010609060101010101" pitchFamily="49" charset="-122"/>
                <a:ea typeface="黑体" panose="02010609060101010101" pitchFamily="49" charset="-122"/>
              </a:rPr>
              <a:t>：火电、钢铁、煤炭、冶金（含电解铝） 、建材（含水泥） 、采矿、化工、石化、制药、酿造、造纸、发酵、制糖和植物油加工、纺织和</a:t>
            </a:r>
            <a:r>
              <a:rPr lang="zh-CN" altLang="en-US" sz="2000" dirty="0" smtClean="0">
                <a:latin typeface="黑体" panose="02010609060101010101" pitchFamily="49" charset="-122"/>
                <a:ea typeface="黑体" panose="02010609060101010101" pitchFamily="49" charset="-122"/>
              </a:rPr>
              <a:t>制革</a:t>
            </a:r>
            <a:endParaRPr lang="en-US" altLang="zh-CN" sz="1600" b="1" dirty="0" smtClean="0">
              <a:latin typeface="黑体" panose="02010609060101010101" pitchFamily="49" charset="-122"/>
              <a:ea typeface="黑体" panose="02010609060101010101" pitchFamily="49" charset="-122"/>
            </a:endParaRPr>
          </a:p>
        </p:txBody>
      </p:sp>
      <p:sp>
        <p:nvSpPr>
          <p:cNvPr id="57348" name="Rectangle 15" descr="浅色横线"/>
          <p:cNvSpPr>
            <a:spLocks noChangeArrowheads="1"/>
          </p:cNvSpPr>
          <p:nvPr/>
        </p:nvSpPr>
        <p:spPr bwMode="auto">
          <a:xfrm flipV="1">
            <a:off x="571500" y="928688"/>
            <a:ext cx="7929563" cy="117475"/>
          </a:xfrm>
          <a:prstGeom prst="rect">
            <a:avLst/>
          </a:prstGeom>
          <a:pattFill prst="ltHorz">
            <a:fgClr>
              <a:schemeClr val="bg1"/>
            </a:fgClr>
            <a:bgClr>
              <a:srgbClr val="8C2532"/>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800">
                <a:solidFill>
                  <a:schemeClr val="tx2"/>
                </a:solidFill>
                <a:latin typeface="宋体" panose="02010600030101010101" pitchFamily="2" charset="-122"/>
                <a:ea typeface="宋体" panose="02010600030101010101" pitchFamily="2" charset="-122"/>
              </a:defRPr>
            </a:lvl1pPr>
            <a:lvl2pPr marL="742950" indent="-285750" eaLnBrk="0" hangingPunct="0">
              <a:defRPr kumimoji="1" sz="2800">
                <a:solidFill>
                  <a:schemeClr val="tx2"/>
                </a:solidFill>
                <a:latin typeface="宋体" panose="02010600030101010101" pitchFamily="2" charset="-122"/>
                <a:ea typeface="宋体" panose="02010600030101010101" pitchFamily="2" charset="-122"/>
              </a:defRPr>
            </a:lvl2pPr>
            <a:lvl3pPr marL="1143000" indent="-228600" eaLnBrk="0" hangingPunct="0">
              <a:defRPr kumimoji="1" sz="2800">
                <a:solidFill>
                  <a:schemeClr val="tx2"/>
                </a:solidFill>
                <a:latin typeface="宋体" panose="02010600030101010101" pitchFamily="2" charset="-122"/>
                <a:ea typeface="宋体" panose="02010600030101010101" pitchFamily="2" charset="-122"/>
              </a:defRPr>
            </a:lvl3pPr>
            <a:lvl4pPr marL="1600200" indent="-228600" eaLnBrk="0" hangingPunct="0">
              <a:defRPr kumimoji="1" sz="2800">
                <a:solidFill>
                  <a:schemeClr val="tx2"/>
                </a:solidFill>
                <a:latin typeface="宋体" panose="02010600030101010101" pitchFamily="2" charset="-122"/>
                <a:ea typeface="宋体" panose="02010600030101010101" pitchFamily="2" charset="-122"/>
              </a:defRPr>
            </a:lvl4pPr>
            <a:lvl5pPr marL="2057400" indent="-228600" eaLnBrk="0" hangingPunct="0">
              <a:defRPr kumimoji="1" sz="2800">
                <a:solidFill>
                  <a:schemeClr val="tx2"/>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kumimoji="1" sz="2800">
                <a:solidFill>
                  <a:schemeClr val="tx2"/>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kumimoji="1" sz="2800">
                <a:solidFill>
                  <a:schemeClr val="tx2"/>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kumimoji="1" sz="2800">
                <a:solidFill>
                  <a:schemeClr val="tx2"/>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kumimoji="1" sz="2800">
                <a:solidFill>
                  <a:schemeClr val="tx2"/>
                </a:solidFill>
                <a:latin typeface="宋体" panose="02010600030101010101" pitchFamily="2" charset="-122"/>
                <a:ea typeface="宋体" panose="02010600030101010101" pitchFamily="2" charset="-122"/>
              </a:defRPr>
            </a:lvl9pPr>
          </a:lstStyle>
          <a:p>
            <a:pPr eaLnBrk="1" hangingPunct="1"/>
            <a:endParaRPr lang="zh-CN" altLang="en-US"/>
          </a:p>
        </p:txBody>
      </p:sp>
    </p:spTree>
    <p:extLst>
      <p:ext uri="{BB962C8B-B14F-4D97-AF65-F5344CB8AC3E}">
        <p14:creationId xmlns:p14="http://schemas.microsoft.com/office/powerpoint/2010/main" val="25827842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rrowheads="1"/>
          </p:cNvSpPr>
          <p:nvPr>
            <p:ph type="title"/>
          </p:nvPr>
        </p:nvSpPr>
        <p:spPr>
          <a:xfrm>
            <a:off x="1691680" y="130175"/>
            <a:ext cx="5300390" cy="798513"/>
          </a:xfrm>
        </p:spPr>
        <p:txBody>
          <a:bodyPr/>
          <a:lstStyle/>
          <a:p>
            <a:pPr algn="ctr"/>
            <a:r>
              <a:rPr lang="zh-CN" altLang="en-US" sz="4000" dirty="0" smtClean="0">
                <a:solidFill>
                  <a:srgbClr val="333399"/>
                </a:solidFill>
              </a:rPr>
              <a:t>（</a:t>
            </a:r>
            <a:r>
              <a:rPr lang="zh-CN" altLang="en-US" sz="4000" dirty="0">
                <a:solidFill>
                  <a:srgbClr val="333399"/>
                </a:solidFill>
              </a:rPr>
              <a:t>一</a:t>
            </a:r>
            <a:r>
              <a:rPr lang="zh-CN" altLang="en-US" sz="4000" dirty="0" smtClean="0">
                <a:solidFill>
                  <a:srgbClr val="333399"/>
                </a:solidFill>
              </a:rPr>
              <a:t>）评估概念与方法</a:t>
            </a:r>
          </a:p>
        </p:txBody>
      </p:sp>
      <p:sp>
        <p:nvSpPr>
          <p:cNvPr id="57347" name="Rectangle 3"/>
          <p:cNvSpPr>
            <a:spLocks noGrp="1" noRot="1" noChangeArrowheads="1"/>
          </p:cNvSpPr>
          <p:nvPr>
            <p:ph type="body" idx="1"/>
          </p:nvPr>
        </p:nvSpPr>
        <p:spPr>
          <a:xfrm>
            <a:off x="395163" y="1269256"/>
            <a:ext cx="8569325" cy="5472112"/>
          </a:xfrm>
        </p:spPr>
        <p:txBody>
          <a:bodyPr/>
          <a:lstStyle/>
          <a:p>
            <a:pPr eaLnBrk="1" hangingPunct="1">
              <a:lnSpc>
                <a:spcPts val="3300"/>
              </a:lnSpc>
              <a:spcBef>
                <a:spcPct val="0"/>
              </a:spcBef>
              <a:spcAft>
                <a:spcPts val="1200"/>
              </a:spcAft>
              <a:buClr>
                <a:srgbClr val="C00000"/>
              </a:buClr>
              <a:buFont typeface="Wingdings" panose="05000000000000000000" pitchFamily="2" charset="2"/>
              <a:buChar char="l"/>
            </a:pPr>
            <a:r>
              <a:rPr lang="zh-CN" altLang="en-US" sz="2000" b="1" dirty="0" smtClean="0">
                <a:solidFill>
                  <a:srgbClr val="FF0000"/>
                </a:solidFill>
                <a:latin typeface="黑体" panose="02010609060101010101" pitchFamily="49" charset="-122"/>
                <a:ea typeface="黑体" panose="02010609060101010101" pitchFamily="49" charset="-122"/>
              </a:rPr>
              <a:t>评估范围</a:t>
            </a:r>
            <a:endParaRPr lang="en-US" altLang="zh-CN" sz="2000" b="1" dirty="0" smtClean="0">
              <a:solidFill>
                <a:srgbClr val="FF0000"/>
              </a:solidFill>
              <a:latin typeface="黑体" panose="02010609060101010101" pitchFamily="49" charset="-122"/>
              <a:ea typeface="黑体" panose="02010609060101010101" pitchFamily="49" charset="-122"/>
            </a:endParaRPr>
          </a:p>
          <a:p>
            <a:pPr eaLnBrk="1" hangingPunct="1">
              <a:lnSpc>
                <a:spcPct val="150000"/>
              </a:lnSpc>
              <a:spcBef>
                <a:spcPct val="0"/>
              </a:spcBef>
              <a:spcAft>
                <a:spcPts val="1200"/>
              </a:spcAft>
              <a:buClr>
                <a:srgbClr val="C00000"/>
              </a:buClr>
              <a:buFont typeface="Wingdings" panose="05000000000000000000" pitchFamily="2" charset="2"/>
              <a:buChar char="Ø"/>
            </a:pPr>
            <a:r>
              <a:rPr lang="zh-CN" altLang="en-US" sz="2000" b="1" dirty="0" smtClean="0">
                <a:solidFill>
                  <a:srgbClr val="FF0000"/>
                </a:solidFill>
                <a:latin typeface="黑体" panose="02010609060101010101" pitchFamily="49" charset="-122"/>
                <a:ea typeface="黑体" panose="02010609060101010101" pitchFamily="49" charset="-122"/>
              </a:rPr>
              <a:t>公司范围：</a:t>
            </a:r>
            <a:r>
              <a:rPr lang="zh-CN" altLang="en-US" sz="2000" dirty="0">
                <a:latin typeface="黑体" panose="02010609060101010101" pitchFamily="49" charset="-122"/>
                <a:ea typeface="黑体" panose="02010609060101010101" pitchFamily="49" charset="-122"/>
              </a:rPr>
              <a:t>选择</a:t>
            </a:r>
            <a:r>
              <a:rPr lang="zh-CN" altLang="en-US" sz="2000" dirty="0" smtClean="0">
                <a:latin typeface="黑体" panose="02010609060101010101" pitchFamily="49" charset="-122"/>
                <a:ea typeface="黑体" panose="02010609060101010101" pitchFamily="49" charset="-122"/>
              </a:rPr>
              <a:t>以上行业</a:t>
            </a:r>
            <a:r>
              <a:rPr lang="zh-CN" altLang="en-US" sz="2000" dirty="0">
                <a:latin typeface="黑体" panose="02010609060101010101" pitchFamily="49" charset="-122"/>
                <a:ea typeface="黑体" panose="02010609060101010101" pitchFamily="49" charset="-122"/>
              </a:rPr>
              <a:t>的代表性上市公司及其下属企业（子公司、分公司、联营公司和合营公司等</a:t>
            </a:r>
            <a:r>
              <a:rPr lang="zh-CN" altLang="en-US" sz="2000" dirty="0" smtClean="0">
                <a:latin typeface="黑体" panose="02010609060101010101" pitchFamily="49" charset="-122"/>
                <a:ea typeface="黑体" panose="02010609060101010101" pitchFamily="49" charset="-122"/>
              </a:rPr>
              <a:t>）</a:t>
            </a:r>
            <a:endParaRPr lang="en-US" altLang="zh-CN" sz="2000" dirty="0" smtClean="0">
              <a:latin typeface="黑体" panose="02010609060101010101" pitchFamily="49" charset="-122"/>
              <a:ea typeface="黑体" panose="02010609060101010101" pitchFamily="49" charset="-122"/>
            </a:endParaRPr>
          </a:p>
          <a:p>
            <a:pPr marL="0" indent="0" eaLnBrk="1" hangingPunct="1">
              <a:spcBef>
                <a:spcPct val="0"/>
              </a:spcBef>
              <a:spcAft>
                <a:spcPts val="1200"/>
              </a:spcAft>
              <a:buClr>
                <a:srgbClr val="C00000"/>
              </a:buClr>
              <a:buNone/>
            </a:pPr>
            <a:r>
              <a:rPr lang="en-US" altLang="zh-CN" sz="2000" dirty="0">
                <a:latin typeface="黑体" panose="02010609060101010101" pitchFamily="49" charset="-122"/>
                <a:ea typeface="黑体" panose="02010609060101010101" pitchFamily="49" charset="-122"/>
              </a:rPr>
              <a:t> </a:t>
            </a:r>
            <a:r>
              <a:rPr lang="en-US" altLang="zh-CN" sz="2000" dirty="0" smtClean="0">
                <a:latin typeface="黑体" panose="02010609060101010101" pitchFamily="49" charset="-122"/>
                <a:ea typeface="黑体" panose="02010609060101010101" pitchFamily="49" charset="-122"/>
              </a:rPr>
              <a:t>   </a:t>
            </a:r>
            <a:r>
              <a:rPr lang="en-US" altLang="zh-CN" sz="1600" dirty="0" smtClean="0">
                <a:latin typeface="黑体" panose="02010609060101010101" pitchFamily="49" charset="-122"/>
                <a:ea typeface="黑体" panose="02010609060101010101" pitchFamily="49" charset="-122"/>
              </a:rPr>
              <a:t>2009</a:t>
            </a:r>
            <a:r>
              <a:rPr lang="zh-CN" altLang="en-US" sz="1600" dirty="0">
                <a:latin typeface="黑体" panose="02010609060101010101" pitchFamily="49" charset="-122"/>
                <a:ea typeface="黑体" panose="02010609060101010101" pitchFamily="49" charset="-122"/>
              </a:rPr>
              <a:t>年选择</a:t>
            </a:r>
            <a:r>
              <a:rPr lang="zh-CN" altLang="en-US" sz="1600" dirty="0" smtClean="0">
                <a:latin typeface="黑体" panose="02010609060101010101" pitchFamily="49" charset="-122"/>
                <a:ea typeface="黑体" panose="02010609060101010101" pitchFamily="49" charset="-122"/>
              </a:rPr>
              <a:t>了</a:t>
            </a:r>
            <a:r>
              <a:rPr lang="en-US" altLang="zh-CN" sz="1600" dirty="0" smtClean="0">
                <a:latin typeface="黑体" panose="02010609060101010101" pitchFamily="49" charset="-122"/>
                <a:ea typeface="黑体" panose="02010609060101010101" pitchFamily="49" charset="-122"/>
              </a:rPr>
              <a:t>161</a:t>
            </a:r>
            <a:r>
              <a:rPr lang="zh-CN" altLang="en-US" sz="1600" dirty="0">
                <a:latin typeface="黑体" panose="02010609060101010101" pitchFamily="49" charset="-122"/>
                <a:ea typeface="黑体" panose="02010609060101010101" pitchFamily="49" charset="-122"/>
              </a:rPr>
              <a:t>家上市公司及其</a:t>
            </a:r>
            <a:r>
              <a:rPr lang="en-US" altLang="zh-CN" sz="1600" dirty="0">
                <a:latin typeface="黑体" panose="02010609060101010101" pitchFamily="49" charset="-122"/>
                <a:ea typeface="黑体" panose="02010609060101010101" pitchFamily="49" charset="-122"/>
              </a:rPr>
              <a:t>1454</a:t>
            </a:r>
            <a:r>
              <a:rPr lang="zh-CN" altLang="en-US" sz="1600" dirty="0">
                <a:latin typeface="黑体" panose="02010609060101010101" pitchFamily="49" charset="-122"/>
                <a:ea typeface="黑体" panose="02010609060101010101" pitchFamily="49" charset="-122"/>
              </a:rPr>
              <a:t>家下属</a:t>
            </a:r>
            <a:r>
              <a:rPr lang="zh-CN" altLang="en-US" sz="1600" dirty="0" smtClean="0">
                <a:latin typeface="黑体" panose="02010609060101010101" pitchFamily="49" charset="-122"/>
                <a:ea typeface="黑体" panose="02010609060101010101" pitchFamily="49" charset="-122"/>
              </a:rPr>
              <a:t>企业。</a:t>
            </a:r>
            <a:r>
              <a:rPr lang="zh-CN" altLang="en-US" sz="1600" dirty="0">
                <a:latin typeface="黑体" panose="02010609060101010101" pitchFamily="49" charset="-122"/>
                <a:ea typeface="黑体" panose="02010609060101010101" pitchFamily="49" charset="-122"/>
              </a:rPr>
              <a:t>其中，火电行业</a:t>
            </a:r>
            <a:r>
              <a:rPr lang="en-US" altLang="zh-CN" sz="1600" dirty="0">
                <a:latin typeface="黑体" panose="02010609060101010101" pitchFamily="49" charset="-122"/>
                <a:ea typeface="黑体" panose="02010609060101010101" pitchFamily="49" charset="-122"/>
              </a:rPr>
              <a:t>27</a:t>
            </a:r>
            <a:r>
              <a:rPr lang="zh-CN" altLang="en-US" sz="1600" dirty="0">
                <a:latin typeface="黑体" panose="02010609060101010101" pitchFamily="49" charset="-122"/>
                <a:ea typeface="黑体" panose="02010609060101010101" pitchFamily="49" charset="-122"/>
              </a:rPr>
              <a:t>家，下属企业</a:t>
            </a:r>
            <a:r>
              <a:rPr lang="en-US" altLang="zh-CN" sz="1600" dirty="0">
                <a:latin typeface="黑体" panose="02010609060101010101" pitchFamily="49" charset="-122"/>
                <a:ea typeface="黑体" panose="02010609060101010101" pitchFamily="49" charset="-122"/>
              </a:rPr>
              <a:t>179</a:t>
            </a:r>
            <a:r>
              <a:rPr lang="zh-CN" altLang="en-US" sz="1600" dirty="0">
                <a:latin typeface="黑体" panose="02010609060101010101" pitchFamily="49" charset="-122"/>
                <a:ea typeface="黑体" panose="02010609060101010101" pitchFamily="49" charset="-122"/>
              </a:rPr>
              <a:t>家；钢铁行业</a:t>
            </a:r>
            <a:r>
              <a:rPr lang="en-US" altLang="zh-CN" sz="1600" dirty="0">
                <a:latin typeface="黑体" panose="02010609060101010101" pitchFamily="49" charset="-122"/>
                <a:ea typeface="黑体" panose="02010609060101010101" pitchFamily="49" charset="-122"/>
              </a:rPr>
              <a:t>14</a:t>
            </a:r>
            <a:r>
              <a:rPr lang="zh-CN" altLang="en-US" sz="1600" dirty="0">
                <a:latin typeface="黑体" panose="02010609060101010101" pitchFamily="49" charset="-122"/>
                <a:ea typeface="黑体" panose="02010609060101010101" pitchFamily="49" charset="-122"/>
              </a:rPr>
              <a:t>家，下属企业</a:t>
            </a:r>
            <a:r>
              <a:rPr lang="en-US" altLang="zh-CN" sz="1600" dirty="0">
                <a:latin typeface="黑体" panose="02010609060101010101" pitchFamily="49" charset="-122"/>
                <a:ea typeface="黑体" panose="02010609060101010101" pitchFamily="49" charset="-122"/>
              </a:rPr>
              <a:t>79</a:t>
            </a:r>
            <a:r>
              <a:rPr lang="zh-CN" altLang="en-US" sz="1600" dirty="0">
                <a:latin typeface="黑体" panose="02010609060101010101" pitchFamily="49" charset="-122"/>
                <a:ea typeface="黑体" panose="02010609060101010101" pitchFamily="49" charset="-122"/>
              </a:rPr>
              <a:t>家；化工行业</a:t>
            </a:r>
            <a:r>
              <a:rPr lang="en-US" altLang="zh-CN" sz="1600" dirty="0">
                <a:latin typeface="黑体" panose="02010609060101010101" pitchFamily="49" charset="-122"/>
                <a:ea typeface="黑体" panose="02010609060101010101" pitchFamily="49" charset="-122"/>
              </a:rPr>
              <a:t>46</a:t>
            </a:r>
            <a:r>
              <a:rPr lang="zh-CN" altLang="en-US" sz="1600" dirty="0">
                <a:latin typeface="黑体" panose="02010609060101010101" pitchFamily="49" charset="-122"/>
                <a:ea typeface="黑体" panose="02010609060101010101" pitchFamily="49" charset="-122"/>
              </a:rPr>
              <a:t>家，下属企业</a:t>
            </a:r>
            <a:r>
              <a:rPr lang="en-US" altLang="zh-CN" sz="1600" dirty="0">
                <a:latin typeface="黑体" panose="02010609060101010101" pitchFamily="49" charset="-122"/>
                <a:ea typeface="黑体" panose="02010609060101010101" pitchFamily="49" charset="-122"/>
              </a:rPr>
              <a:t>320</a:t>
            </a:r>
            <a:r>
              <a:rPr lang="zh-CN" altLang="en-US" sz="1600" dirty="0">
                <a:latin typeface="黑体" panose="02010609060101010101" pitchFamily="49" charset="-122"/>
                <a:ea typeface="黑体" panose="02010609060101010101" pitchFamily="49" charset="-122"/>
              </a:rPr>
              <a:t>家；造纸行业</a:t>
            </a:r>
            <a:r>
              <a:rPr lang="en-US" altLang="zh-CN" sz="1600" dirty="0">
                <a:latin typeface="黑体" panose="02010609060101010101" pitchFamily="49" charset="-122"/>
                <a:ea typeface="黑体" panose="02010609060101010101" pitchFamily="49" charset="-122"/>
              </a:rPr>
              <a:t>13</a:t>
            </a:r>
            <a:r>
              <a:rPr lang="zh-CN" altLang="en-US" sz="1600" dirty="0">
                <a:latin typeface="黑体" panose="02010609060101010101" pitchFamily="49" charset="-122"/>
                <a:ea typeface="黑体" panose="02010609060101010101" pitchFamily="49" charset="-122"/>
              </a:rPr>
              <a:t>家，下属企业</a:t>
            </a:r>
            <a:r>
              <a:rPr lang="en-US" altLang="zh-CN" sz="1600" dirty="0">
                <a:latin typeface="黑体" panose="02010609060101010101" pitchFamily="49" charset="-122"/>
                <a:ea typeface="黑体" panose="02010609060101010101" pitchFamily="49" charset="-122"/>
              </a:rPr>
              <a:t>64</a:t>
            </a:r>
            <a:r>
              <a:rPr lang="zh-CN" altLang="en-US" sz="1600" dirty="0">
                <a:latin typeface="黑体" panose="02010609060101010101" pitchFamily="49" charset="-122"/>
                <a:ea typeface="黑体" panose="02010609060101010101" pitchFamily="49" charset="-122"/>
              </a:rPr>
              <a:t>家；纺织行业</a:t>
            </a:r>
            <a:r>
              <a:rPr lang="en-US" altLang="zh-CN" sz="1600" dirty="0">
                <a:latin typeface="黑体" panose="02010609060101010101" pitchFamily="49" charset="-122"/>
                <a:ea typeface="黑体" panose="02010609060101010101" pitchFamily="49" charset="-122"/>
              </a:rPr>
              <a:t>16</a:t>
            </a:r>
            <a:r>
              <a:rPr lang="zh-CN" altLang="en-US" sz="1600" dirty="0">
                <a:latin typeface="黑体" panose="02010609060101010101" pitchFamily="49" charset="-122"/>
                <a:ea typeface="黑体" panose="02010609060101010101" pitchFamily="49" charset="-122"/>
              </a:rPr>
              <a:t>家，下属企业</a:t>
            </a:r>
            <a:r>
              <a:rPr lang="en-US" altLang="zh-CN" sz="1600" dirty="0">
                <a:latin typeface="黑体" panose="02010609060101010101" pitchFamily="49" charset="-122"/>
                <a:ea typeface="黑体" panose="02010609060101010101" pitchFamily="49" charset="-122"/>
              </a:rPr>
              <a:t>269</a:t>
            </a:r>
            <a:r>
              <a:rPr lang="zh-CN" altLang="en-US" sz="1600" dirty="0">
                <a:latin typeface="黑体" panose="02010609060101010101" pitchFamily="49" charset="-122"/>
                <a:ea typeface="黑体" panose="02010609060101010101" pitchFamily="49" charset="-122"/>
              </a:rPr>
              <a:t>家；食品饮料行业</a:t>
            </a:r>
            <a:r>
              <a:rPr lang="en-US" altLang="zh-CN" sz="1600" dirty="0">
                <a:latin typeface="黑体" panose="02010609060101010101" pitchFamily="49" charset="-122"/>
                <a:ea typeface="黑体" panose="02010609060101010101" pitchFamily="49" charset="-122"/>
              </a:rPr>
              <a:t>25</a:t>
            </a:r>
            <a:r>
              <a:rPr lang="zh-CN" altLang="en-US" sz="1600" dirty="0">
                <a:latin typeface="黑体" panose="02010609060101010101" pitchFamily="49" charset="-122"/>
                <a:ea typeface="黑体" panose="02010609060101010101" pitchFamily="49" charset="-122"/>
              </a:rPr>
              <a:t>家，下属企业</a:t>
            </a:r>
            <a:r>
              <a:rPr lang="en-US" altLang="zh-CN" sz="1600" dirty="0">
                <a:latin typeface="黑体" panose="02010609060101010101" pitchFamily="49" charset="-122"/>
                <a:ea typeface="黑体" panose="02010609060101010101" pitchFamily="49" charset="-122"/>
              </a:rPr>
              <a:t>303</a:t>
            </a:r>
            <a:r>
              <a:rPr lang="zh-CN" altLang="en-US" sz="1600" dirty="0">
                <a:latin typeface="黑体" panose="02010609060101010101" pitchFamily="49" charset="-122"/>
                <a:ea typeface="黑体" panose="02010609060101010101" pitchFamily="49" charset="-122"/>
              </a:rPr>
              <a:t>家；建材行业</a:t>
            </a:r>
            <a:r>
              <a:rPr lang="en-US" altLang="zh-CN" sz="1600" dirty="0">
                <a:latin typeface="黑体" panose="02010609060101010101" pitchFamily="49" charset="-122"/>
                <a:ea typeface="黑体" panose="02010609060101010101" pitchFamily="49" charset="-122"/>
              </a:rPr>
              <a:t>20</a:t>
            </a:r>
            <a:r>
              <a:rPr lang="zh-CN" altLang="en-US" sz="1600" dirty="0">
                <a:latin typeface="黑体" panose="02010609060101010101" pitchFamily="49" charset="-122"/>
                <a:ea typeface="黑体" panose="02010609060101010101" pitchFamily="49" charset="-122"/>
              </a:rPr>
              <a:t>家，下属企业</a:t>
            </a:r>
            <a:r>
              <a:rPr lang="en-US" altLang="zh-CN" sz="1600" dirty="0">
                <a:latin typeface="黑体" panose="02010609060101010101" pitchFamily="49" charset="-122"/>
                <a:ea typeface="黑体" panose="02010609060101010101" pitchFamily="49" charset="-122"/>
              </a:rPr>
              <a:t>240</a:t>
            </a:r>
            <a:r>
              <a:rPr lang="zh-CN" altLang="en-US" sz="1600" dirty="0" smtClean="0">
                <a:latin typeface="黑体" panose="02010609060101010101" pitchFamily="49" charset="-122"/>
                <a:ea typeface="黑体" panose="02010609060101010101" pitchFamily="49" charset="-122"/>
              </a:rPr>
              <a:t>家。</a:t>
            </a:r>
            <a:endParaRPr lang="en-US" altLang="zh-CN" sz="1600" dirty="0" smtClean="0">
              <a:latin typeface="黑体" panose="02010609060101010101" pitchFamily="49" charset="-122"/>
              <a:ea typeface="黑体" panose="02010609060101010101" pitchFamily="49" charset="-122"/>
            </a:endParaRPr>
          </a:p>
          <a:p>
            <a:pPr marL="0" indent="0" eaLnBrk="1" hangingPunct="1">
              <a:spcBef>
                <a:spcPct val="0"/>
              </a:spcBef>
              <a:spcAft>
                <a:spcPts val="1200"/>
              </a:spcAft>
              <a:buClr>
                <a:srgbClr val="C00000"/>
              </a:buClr>
              <a:buNone/>
            </a:pPr>
            <a:r>
              <a:rPr lang="en-US" altLang="zh-CN" sz="1600" dirty="0">
                <a:latin typeface="黑体" panose="02010609060101010101" pitchFamily="49" charset="-122"/>
                <a:ea typeface="黑体" panose="02010609060101010101" pitchFamily="49" charset="-122"/>
              </a:rPr>
              <a:t> </a:t>
            </a:r>
            <a:r>
              <a:rPr lang="en-US" altLang="zh-CN" sz="1600" dirty="0" smtClean="0">
                <a:latin typeface="黑体" panose="02010609060101010101" pitchFamily="49" charset="-122"/>
                <a:ea typeface="黑体" panose="02010609060101010101" pitchFamily="49" charset="-122"/>
              </a:rPr>
              <a:t>   2011</a:t>
            </a:r>
            <a:r>
              <a:rPr lang="zh-CN" altLang="en-US" sz="1600" dirty="0">
                <a:latin typeface="黑体" panose="02010609060101010101" pitchFamily="49" charset="-122"/>
                <a:ea typeface="黑体" panose="02010609060101010101" pitchFamily="49" charset="-122"/>
              </a:rPr>
              <a:t>年选择</a:t>
            </a:r>
            <a:r>
              <a:rPr lang="zh-CN" altLang="en-US" sz="1600" dirty="0" smtClean="0">
                <a:latin typeface="黑体" panose="02010609060101010101" pitchFamily="49" charset="-122"/>
                <a:ea typeface="黑体" panose="02010609060101010101" pitchFamily="49" charset="-122"/>
              </a:rPr>
              <a:t>了</a:t>
            </a:r>
            <a:r>
              <a:rPr lang="en-US" altLang="zh-CN" sz="1600" dirty="0" smtClean="0">
                <a:latin typeface="黑体" panose="02010609060101010101" pitchFamily="49" charset="-122"/>
                <a:ea typeface="黑体" panose="02010609060101010101" pitchFamily="49" charset="-122"/>
              </a:rPr>
              <a:t>281</a:t>
            </a:r>
            <a:r>
              <a:rPr lang="zh-CN" altLang="en-US" sz="1600" dirty="0">
                <a:latin typeface="黑体" panose="02010609060101010101" pitchFamily="49" charset="-122"/>
                <a:ea typeface="黑体" panose="02010609060101010101" pitchFamily="49" charset="-122"/>
              </a:rPr>
              <a:t>家上市公司。其中，火电行业</a:t>
            </a:r>
            <a:r>
              <a:rPr lang="en-US" altLang="zh-CN" sz="1600" dirty="0">
                <a:latin typeface="黑体" panose="02010609060101010101" pitchFamily="49" charset="-122"/>
                <a:ea typeface="黑体" panose="02010609060101010101" pitchFamily="49" charset="-122"/>
              </a:rPr>
              <a:t>34</a:t>
            </a:r>
            <a:r>
              <a:rPr lang="zh-CN" altLang="en-US" sz="1600" dirty="0">
                <a:latin typeface="黑体" panose="02010609060101010101" pitchFamily="49" charset="-122"/>
                <a:ea typeface="黑体" panose="02010609060101010101" pitchFamily="49" charset="-122"/>
              </a:rPr>
              <a:t>家；钢铁行业</a:t>
            </a:r>
            <a:r>
              <a:rPr lang="en-US" altLang="zh-CN" sz="1600" dirty="0">
                <a:latin typeface="黑体" panose="02010609060101010101" pitchFamily="49" charset="-122"/>
                <a:ea typeface="黑体" panose="02010609060101010101" pitchFamily="49" charset="-122"/>
              </a:rPr>
              <a:t>19</a:t>
            </a:r>
            <a:r>
              <a:rPr lang="zh-CN" altLang="en-US" sz="1600" dirty="0">
                <a:latin typeface="黑体" panose="02010609060101010101" pitchFamily="49" charset="-122"/>
                <a:ea typeface="黑体" panose="02010609060101010101" pitchFamily="49" charset="-122"/>
              </a:rPr>
              <a:t>家；化工行业</a:t>
            </a:r>
            <a:r>
              <a:rPr lang="en-US" altLang="zh-CN" sz="1600" dirty="0">
                <a:latin typeface="黑体" panose="02010609060101010101" pitchFamily="49" charset="-122"/>
                <a:ea typeface="黑体" panose="02010609060101010101" pitchFamily="49" charset="-122"/>
              </a:rPr>
              <a:t>76</a:t>
            </a:r>
            <a:r>
              <a:rPr lang="zh-CN" altLang="en-US" sz="1600" dirty="0">
                <a:latin typeface="黑体" panose="02010609060101010101" pitchFamily="49" charset="-122"/>
                <a:ea typeface="黑体" panose="02010609060101010101" pitchFamily="49" charset="-122"/>
              </a:rPr>
              <a:t>家；造纸行业</a:t>
            </a:r>
            <a:r>
              <a:rPr lang="en-US" altLang="zh-CN" sz="1600" dirty="0">
                <a:latin typeface="黑体" panose="02010609060101010101" pitchFamily="49" charset="-122"/>
                <a:ea typeface="黑体" panose="02010609060101010101" pitchFamily="49" charset="-122"/>
              </a:rPr>
              <a:t>13</a:t>
            </a:r>
            <a:r>
              <a:rPr lang="zh-CN" altLang="en-US" sz="1600" dirty="0">
                <a:latin typeface="黑体" panose="02010609060101010101" pitchFamily="49" charset="-122"/>
                <a:ea typeface="黑体" panose="02010609060101010101" pitchFamily="49" charset="-122"/>
              </a:rPr>
              <a:t>家；纺织行业</a:t>
            </a:r>
            <a:r>
              <a:rPr lang="en-US" altLang="zh-CN" sz="1600" dirty="0">
                <a:latin typeface="黑体" panose="02010609060101010101" pitchFamily="49" charset="-122"/>
                <a:ea typeface="黑体" panose="02010609060101010101" pitchFamily="49" charset="-122"/>
              </a:rPr>
              <a:t>21</a:t>
            </a:r>
            <a:r>
              <a:rPr lang="zh-CN" altLang="en-US" sz="1600" dirty="0">
                <a:latin typeface="黑体" panose="02010609060101010101" pitchFamily="49" charset="-122"/>
                <a:ea typeface="黑体" panose="02010609060101010101" pitchFamily="49" charset="-122"/>
              </a:rPr>
              <a:t>家；食品</a:t>
            </a:r>
            <a:r>
              <a:rPr lang="zh-CN" altLang="en-US" sz="1600" dirty="0" smtClean="0">
                <a:latin typeface="黑体" panose="02010609060101010101" pitchFamily="49" charset="-122"/>
                <a:ea typeface="黑体" panose="02010609060101010101" pitchFamily="49" charset="-122"/>
              </a:rPr>
              <a:t>饮料</a:t>
            </a:r>
            <a:r>
              <a:rPr lang="zh-CN" altLang="en-US" sz="1600" dirty="0">
                <a:latin typeface="黑体" panose="02010609060101010101" pitchFamily="49" charset="-122"/>
                <a:ea typeface="黑体" panose="02010609060101010101" pitchFamily="49" charset="-122"/>
              </a:rPr>
              <a:t>行业</a:t>
            </a:r>
            <a:r>
              <a:rPr lang="en-US" altLang="zh-CN" sz="1600" dirty="0">
                <a:latin typeface="黑体" panose="02010609060101010101" pitchFamily="49" charset="-122"/>
                <a:ea typeface="黑体" panose="02010609060101010101" pitchFamily="49" charset="-122"/>
              </a:rPr>
              <a:t>35</a:t>
            </a:r>
            <a:r>
              <a:rPr lang="zh-CN" altLang="en-US" sz="1600" dirty="0">
                <a:latin typeface="黑体" panose="02010609060101010101" pitchFamily="49" charset="-122"/>
                <a:ea typeface="黑体" panose="02010609060101010101" pitchFamily="49" charset="-122"/>
              </a:rPr>
              <a:t>家；建材行业</a:t>
            </a:r>
            <a:r>
              <a:rPr lang="en-US" altLang="zh-CN" sz="1600" dirty="0">
                <a:latin typeface="黑体" panose="02010609060101010101" pitchFamily="49" charset="-122"/>
                <a:ea typeface="黑体" panose="02010609060101010101" pitchFamily="49" charset="-122"/>
              </a:rPr>
              <a:t>24</a:t>
            </a:r>
            <a:r>
              <a:rPr lang="zh-CN" altLang="en-US" sz="1600" dirty="0">
                <a:latin typeface="黑体" panose="02010609060101010101" pitchFamily="49" charset="-122"/>
                <a:ea typeface="黑体" panose="02010609060101010101" pitchFamily="49" charset="-122"/>
              </a:rPr>
              <a:t>家；医药行业</a:t>
            </a:r>
            <a:r>
              <a:rPr lang="en-US" altLang="zh-CN" sz="1600" dirty="0">
                <a:latin typeface="黑体" panose="02010609060101010101" pitchFamily="49" charset="-122"/>
                <a:ea typeface="黑体" panose="02010609060101010101" pitchFamily="49" charset="-122"/>
              </a:rPr>
              <a:t>59</a:t>
            </a:r>
            <a:r>
              <a:rPr lang="zh-CN" altLang="en-US" sz="1600" dirty="0" smtClean="0">
                <a:latin typeface="黑体" panose="02010609060101010101" pitchFamily="49" charset="-122"/>
                <a:ea typeface="黑体" panose="02010609060101010101" pitchFamily="49" charset="-122"/>
              </a:rPr>
              <a:t>家。</a:t>
            </a:r>
            <a:endParaRPr lang="en-US" altLang="zh-CN" sz="1600" dirty="0" smtClean="0">
              <a:latin typeface="黑体" panose="02010609060101010101" pitchFamily="49" charset="-122"/>
              <a:ea typeface="黑体" panose="02010609060101010101" pitchFamily="49" charset="-122"/>
            </a:endParaRPr>
          </a:p>
          <a:p>
            <a:pPr marL="0" indent="0" eaLnBrk="1" hangingPunct="1">
              <a:spcBef>
                <a:spcPct val="0"/>
              </a:spcBef>
              <a:spcAft>
                <a:spcPts val="1200"/>
              </a:spcAft>
              <a:buClr>
                <a:srgbClr val="C00000"/>
              </a:buClr>
              <a:buNone/>
            </a:pPr>
            <a:r>
              <a:rPr lang="en-US" altLang="zh-CN" sz="1600" dirty="0" smtClean="0">
                <a:latin typeface="黑体" panose="02010609060101010101" pitchFamily="49" charset="-122"/>
                <a:ea typeface="黑体" panose="02010609060101010101" pitchFamily="49" charset="-122"/>
              </a:rPr>
              <a:t>    2012</a:t>
            </a:r>
            <a:r>
              <a:rPr lang="zh-CN" altLang="en-US" sz="1600" dirty="0" smtClean="0">
                <a:latin typeface="黑体" panose="02010609060101010101" pitchFamily="49" charset="-122"/>
                <a:ea typeface="黑体" panose="02010609060101010101" pitchFamily="49" charset="-122"/>
              </a:rPr>
              <a:t>年</a:t>
            </a:r>
            <a:r>
              <a:rPr lang="zh-CN" altLang="en-US" sz="1600" dirty="0">
                <a:latin typeface="黑体" panose="02010609060101010101" pitchFamily="49" charset="-122"/>
                <a:ea typeface="黑体" panose="02010609060101010101" pitchFamily="49" charset="-122"/>
              </a:rPr>
              <a:t>选择</a:t>
            </a:r>
            <a:r>
              <a:rPr lang="zh-CN" altLang="en-US" sz="1600" dirty="0" smtClean="0">
                <a:latin typeface="黑体" panose="02010609060101010101" pitchFamily="49" charset="-122"/>
                <a:ea typeface="黑体" panose="02010609060101010101" pitchFamily="49" charset="-122"/>
              </a:rPr>
              <a:t>了</a:t>
            </a:r>
            <a:r>
              <a:rPr lang="en-US" altLang="zh-CN" sz="1600" dirty="0">
                <a:latin typeface="黑体" panose="02010609060101010101" pitchFamily="49" charset="-122"/>
                <a:ea typeface="黑体" panose="02010609060101010101" pitchFamily="49" charset="-122"/>
              </a:rPr>
              <a:t>342</a:t>
            </a:r>
            <a:r>
              <a:rPr lang="zh-CN" altLang="en-US" sz="1600" dirty="0">
                <a:latin typeface="黑体" panose="02010609060101010101" pitchFamily="49" charset="-122"/>
                <a:ea typeface="黑体" panose="02010609060101010101" pitchFamily="49" charset="-122"/>
              </a:rPr>
              <a:t>家上市公司。其中，火电行业</a:t>
            </a:r>
            <a:r>
              <a:rPr lang="en-US" altLang="zh-CN" sz="1600" dirty="0">
                <a:latin typeface="黑体" panose="02010609060101010101" pitchFamily="49" charset="-122"/>
                <a:ea typeface="黑体" panose="02010609060101010101" pitchFamily="49" charset="-122"/>
              </a:rPr>
              <a:t>22</a:t>
            </a:r>
            <a:r>
              <a:rPr lang="zh-CN" altLang="en-US" sz="1600" dirty="0">
                <a:latin typeface="黑体" panose="02010609060101010101" pitchFamily="49" charset="-122"/>
                <a:ea typeface="黑体" panose="02010609060101010101" pitchFamily="49" charset="-122"/>
              </a:rPr>
              <a:t>家、钢铁行业</a:t>
            </a:r>
            <a:r>
              <a:rPr lang="en-US" altLang="zh-CN" sz="1600" dirty="0">
                <a:latin typeface="黑体" panose="02010609060101010101" pitchFamily="49" charset="-122"/>
                <a:ea typeface="黑体" panose="02010609060101010101" pitchFamily="49" charset="-122"/>
              </a:rPr>
              <a:t>22</a:t>
            </a:r>
            <a:r>
              <a:rPr lang="zh-CN" altLang="en-US" sz="1600" dirty="0">
                <a:latin typeface="黑体" panose="02010609060101010101" pitchFamily="49" charset="-122"/>
                <a:ea typeface="黑体" panose="02010609060101010101" pitchFamily="49" charset="-122"/>
              </a:rPr>
              <a:t>家、煤炭行业</a:t>
            </a:r>
            <a:r>
              <a:rPr lang="en-US" altLang="zh-CN" sz="1600" dirty="0">
                <a:latin typeface="黑体" panose="02010609060101010101" pitchFamily="49" charset="-122"/>
                <a:ea typeface="黑体" panose="02010609060101010101" pitchFamily="49" charset="-122"/>
              </a:rPr>
              <a:t>19</a:t>
            </a:r>
            <a:r>
              <a:rPr lang="zh-CN" altLang="en-US" sz="1600" dirty="0">
                <a:latin typeface="黑体" panose="02010609060101010101" pitchFamily="49" charset="-122"/>
                <a:ea typeface="黑体" panose="02010609060101010101" pitchFamily="49" charset="-122"/>
              </a:rPr>
              <a:t>家、冶金（含电解铝）行业</a:t>
            </a:r>
            <a:r>
              <a:rPr lang="en-US" altLang="zh-CN" sz="1600" dirty="0">
                <a:latin typeface="黑体" panose="02010609060101010101" pitchFamily="49" charset="-122"/>
                <a:ea typeface="黑体" panose="02010609060101010101" pitchFamily="49" charset="-122"/>
              </a:rPr>
              <a:t>27</a:t>
            </a:r>
            <a:r>
              <a:rPr lang="zh-CN" altLang="en-US" sz="1600" dirty="0">
                <a:latin typeface="黑体" panose="02010609060101010101" pitchFamily="49" charset="-122"/>
                <a:ea typeface="黑体" panose="02010609060101010101" pitchFamily="49" charset="-122"/>
              </a:rPr>
              <a:t>家、建材（含水泥）行业</a:t>
            </a:r>
            <a:r>
              <a:rPr lang="en-US" altLang="zh-CN" sz="1600" dirty="0">
                <a:latin typeface="黑体" panose="02010609060101010101" pitchFamily="49" charset="-122"/>
                <a:ea typeface="黑体" panose="02010609060101010101" pitchFamily="49" charset="-122"/>
              </a:rPr>
              <a:t>28</a:t>
            </a:r>
            <a:r>
              <a:rPr lang="zh-CN" altLang="en-US" sz="1600" dirty="0">
                <a:latin typeface="黑体" panose="02010609060101010101" pitchFamily="49" charset="-122"/>
                <a:ea typeface="黑体" panose="02010609060101010101" pitchFamily="49" charset="-122"/>
              </a:rPr>
              <a:t>家、采矿行业</a:t>
            </a:r>
            <a:r>
              <a:rPr lang="en-US" altLang="zh-CN" sz="1600" dirty="0">
                <a:latin typeface="黑体" panose="02010609060101010101" pitchFamily="49" charset="-122"/>
                <a:ea typeface="黑体" panose="02010609060101010101" pitchFamily="49" charset="-122"/>
              </a:rPr>
              <a:t>20</a:t>
            </a:r>
            <a:r>
              <a:rPr lang="zh-CN" altLang="en-US" sz="1600" dirty="0">
                <a:latin typeface="黑体" panose="02010609060101010101" pitchFamily="49" charset="-122"/>
                <a:ea typeface="黑体" panose="02010609060101010101" pitchFamily="49" charset="-122"/>
              </a:rPr>
              <a:t>家、化工行业</a:t>
            </a:r>
            <a:r>
              <a:rPr lang="en-US" altLang="zh-CN" sz="1600" dirty="0">
                <a:latin typeface="黑体" panose="02010609060101010101" pitchFamily="49" charset="-122"/>
                <a:ea typeface="黑体" panose="02010609060101010101" pitchFamily="49" charset="-122"/>
              </a:rPr>
              <a:t>68</a:t>
            </a:r>
            <a:r>
              <a:rPr lang="zh-CN" altLang="en-US" sz="1600" dirty="0">
                <a:latin typeface="黑体" panose="02010609060101010101" pitchFamily="49" charset="-122"/>
                <a:ea typeface="黑体" panose="02010609060101010101" pitchFamily="49" charset="-122"/>
              </a:rPr>
              <a:t>家、石化行业</a:t>
            </a:r>
            <a:r>
              <a:rPr lang="en-US" altLang="zh-CN" sz="1600" dirty="0">
                <a:latin typeface="黑体" panose="02010609060101010101" pitchFamily="49" charset="-122"/>
                <a:ea typeface="黑体" panose="02010609060101010101" pitchFamily="49" charset="-122"/>
              </a:rPr>
              <a:t>10</a:t>
            </a:r>
            <a:r>
              <a:rPr lang="zh-CN" altLang="en-US" sz="1600" dirty="0">
                <a:latin typeface="黑体" panose="02010609060101010101" pitchFamily="49" charset="-122"/>
                <a:ea typeface="黑体" panose="02010609060101010101" pitchFamily="49" charset="-122"/>
              </a:rPr>
              <a:t>家、制药行业</a:t>
            </a:r>
            <a:r>
              <a:rPr lang="en-US" altLang="zh-CN" sz="1600" dirty="0">
                <a:latin typeface="黑体" panose="02010609060101010101" pitchFamily="49" charset="-122"/>
                <a:ea typeface="黑体" panose="02010609060101010101" pitchFamily="49" charset="-122"/>
              </a:rPr>
              <a:t>50</a:t>
            </a:r>
            <a:r>
              <a:rPr lang="zh-CN" altLang="en-US" sz="1600" dirty="0">
                <a:latin typeface="黑体" panose="02010609060101010101" pitchFamily="49" charset="-122"/>
                <a:ea typeface="黑体" panose="02010609060101010101" pitchFamily="49" charset="-122"/>
              </a:rPr>
              <a:t>家、酿造行业</a:t>
            </a:r>
            <a:r>
              <a:rPr lang="en-US" altLang="zh-CN" sz="1600" dirty="0">
                <a:latin typeface="黑体" panose="02010609060101010101" pitchFamily="49" charset="-122"/>
                <a:ea typeface="黑体" panose="02010609060101010101" pitchFamily="49" charset="-122"/>
              </a:rPr>
              <a:t>19</a:t>
            </a:r>
            <a:r>
              <a:rPr lang="zh-CN" altLang="en-US" sz="1600" dirty="0">
                <a:latin typeface="黑体" panose="02010609060101010101" pitchFamily="49" charset="-122"/>
                <a:ea typeface="黑体" panose="02010609060101010101" pitchFamily="49" charset="-122"/>
              </a:rPr>
              <a:t>家、造纸行业</a:t>
            </a:r>
            <a:r>
              <a:rPr lang="en-US" altLang="zh-CN" sz="1600" dirty="0">
                <a:latin typeface="黑体" panose="02010609060101010101" pitchFamily="49" charset="-122"/>
                <a:ea typeface="黑体" panose="02010609060101010101" pitchFamily="49" charset="-122"/>
              </a:rPr>
              <a:t>13</a:t>
            </a:r>
            <a:r>
              <a:rPr lang="zh-CN" altLang="en-US" sz="1600" dirty="0">
                <a:latin typeface="黑体" panose="02010609060101010101" pitchFamily="49" charset="-122"/>
                <a:ea typeface="黑体" panose="02010609060101010101" pitchFamily="49" charset="-122"/>
              </a:rPr>
              <a:t>家、发酵行业</a:t>
            </a:r>
            <a:r>
              <a:rPr lang="en-US" altLang="zh-CN" sz="1600" dirty="0">
                <a:latin typeface="黑体" panose="02010609060101010101" pitchFamily="49" charset="-122"/>
                <a:ea typeface="黑体" panose="02010609060101010101" pitchFamily="49" charset="-122"/>
              </a:rPr>
              <a:t>10</a:t>
            </a:r>
            <a:r>
              <a:rPr lang="zh-CN" altLang="en-US" sz="1600" dirty="0">
                <a:latin typeface="黑体" panose="02010609060101010101" pitchFamily="49" charset="-122"/>
                <a:ea typeface="黑体" panose="02010609060101010101" pitchFamily="49" charset="-122"/>
              </a:rPr>
              <a:t>家、制糖和植物油加工行业</a:t>
            </a:r>
            <a:r>
              <a:rPr lang="en-US" altLang="zh-CN" sz="1600" dirty="0">
                <a:latin typeface="黑体" panose="02010609060101010101" pitchFamily="49" charset="-122"/>
                <a:ea typeface="黑体" panose="02010609060101010101" pitchFamily="49" charset="-122"/>
              </a:rPr>
              <a:t>7</a:t>
            </a:r>
            <a:r>
              <a:rPr lang="zh-CN" altLang="en-US" sz="1600" dirty="0">
                <a:latin typeface="黑体" panose="02010609060101010101" pitchFamily="49" charset="-122"/>
                <a:ea typeface="黑体" panose="02010609060101010101" pitchFamily="49" charset="-122"/>
              </a:rPr>
              <a:t>家、纺织行业</a:t>
            </a:r>
            <a:r>
              <a:rPr lang="en-US" altLang="zh-CN" sz="1600" dirty="0">
                <a:latin typeface="黑体" panose="02010609060101010101" pitchFamily="49" charset="-122"/>
                <a:ea typeface="黑体" panose="02010609060101010101" pitchFamily="49" charset="-122"/>
              </a:rPr>
              <a:t>24</a:t>
            </a:r>
            <a:r>
              <a:rPr lang="zh-CN" altLang="en-US" sz="1600" dirty="0">
                <a:latin typeface="黑体" panose="02010609060101010101" pitchFamily="49" charset="-122"/>
                <a:ea typeface="黑体" panose="02010609060101010101" pitchFamily="49" charset="-122"/>
              </a:rPr>
              <a:t>家、制革行业</a:t>
            </a:r>
            <a:r>
              <a:rPr lang="en-US" altLang="zh-CN" sz="1600" dirty="0">
                <a:latin typeface="黑体" panose="02010609060101010101" pitchFamily="49" charset="-122"/>
                <a:ea typeface="黑体" panose="02010609060101010101" pitchFamily="49" charset="-122"/>
              </a:rPr>
              <a:t>3</a:t>
            </a:r>
            <a:r>
              <a:rPr lang="zh-CN" altLang="en-US" sz="1600" dirty="0" smtClean="0">
                <a:latin typeface="黑体" panose="02010609060101010101" pitchFamily="49" charset="-122"/>
                <a:ea typeface="黑体" panose="02010609060101010101" pitchFamily="49" charset="-122"/>
              </a:rPr>
              <a:t>家。</a:t>
            </a:r>
            <a:endParaRPr lang="en-US" altLang="zh-CN" sz="1600" dirty="0" smtClean="0">
              <a:latin typeface="黑体" panose="02010609060101010101" pitchFamily="49" charset="-122"/>
              <a:ea typeface="黑体" panose="02010609060101010101" pitchFamily="49" charset="-122"/>
            </a:endParaRPr>
          </a:p>
          <a:p>
            <a:pPr marL="0" indent="0" eaLnBrk="1" hangingPunct="1">
              <a:spcBef>
                <a:spcPct val="0"/>
              </a:spcBef>
              <a:spcAft>
                <a:spcPts val="1200"/>
              </a:spcAft>
              <a:buClr>
                <a:srgbClr val="C00000"/>
              </a:buClr>
              <a:buNone/>
            </a:pPr>
            <a:r>
              <a:rPr lang="en-US" altLang="zh-CN" sz="1600" b="1" dirty="0">
                <a:latin typeface="黑体" panose="02010609060101010101" pitchFamily="49" charset="-122"/>
                <a:ea typeface="黑体" panose="02010609060101010101" pitchFamily="49" charset="-122"/>
              </a:rPr>
              <a:t> </a:t>
            </a:r>
            <a:r>
              <a:rPr lang="en-US" altLang="zh-CN" sz="1600" b="1" dirty="0" smtClean="0">
                <a:latin typeface="黑体" panose="02010609060101010101" pitchFamily="49" charset="-122"/>
                <a:ea typeface="黑体" panose="02010609060101010101" pitchFamily="49" charset="-122"/>
              </a:rPr>
              <a:t>   </a:t>
            </a:r>
          </a:p>
        </p:txBody>
      </p:sp>
      <p:sp>
        <p:nvSpPr>
          <p:cNvPr id="57348" name="Rectangle 15" descr="浅色横线"/>
          <p:cNvSpPr>
            <a:spLocks noChangeArrowheads="1"/>
          </p:cNvSpPr>
          <p:nvPr/>
        </p:nvSpPr>
        <p:spPr bwMode="auto">
          <a:xfrm flipV="1">
            <a:off x="571500" y="928688"/>
            <a:ext cx="7929563" cy="117475"/>
          </a:xfrm>
          <a:prstGeom prst="rect">
            <a:avLst/>
          </a:prstGeom>
          <a:pattFill prst="ltHorz">
            <a:fgClr>
              <a:schemeClr val="bg1"/>
            </a:fgClr>
            <a:bgClr>
              <a:srgbClr val="8C2532"/>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800">
                <a:solidFill>
                  <a:schemeClr val="tx2"/>
                </a:solidFill>
                <a:latin typeface="宋体" panose="02010600030101010101" pitchFamily="2" charset="-122"/>
                <a:ea typeface="宋体" panose="02010600030101010101" pitchFamily="2" charset="-122"/>
              </a:defRPr>
            </a:lvl1pPr>
            <a:lvl2pPr marL="742950" indent="-285750" eaLnBrk="0" hangingPunct="0">
              <a:defRPr kumimoji="1" sz="2800">
                <a:solidFill>
                  <a:schemeClr val="tx2"/>
                </a:solidFill>
                <a:latin typeface="宋体" panose="02010600030101010101" pitchFamily="2" charset="-122"/>
                <a:ea typeface="宋体" panose="02010600030101010101" pitchFamily="2" charset="-122"/>
              </a:defRPr>
            </a:lvl2pPr>
            <a:lvl3pPr marL="1143000" indent="-228600" eaLnBrk="0" hangingPunct="0">
              <a:defRPr kumimoji="1" sz="2800">
                <a:solidFill>
                  <a:schemeClr val="tx2"/>
                </a:solidFill>
                <a:latin typeface="宋体" panose="02010600030101010101" pitchFamily="2" charset="-122"/>
                <a:ea typeface="宋体" panose="02010600030101010101" pitchFamily="2" charset="-122"/>
              </a:defRPr>
            </a:lvl3pPr>
            <a:lvl4pPr marL="1600200" indent="-228600" eaLnBrk="0" hangingPunct="0">
              <a:defRPr kumimoji="1" sz="2800">
                <a:solidFill>
                  <a:schemeClr val="tx2"/>
                </a:solidFill>
                <a:latin typeface="宋体" panose="02010600030101010101" pitchFamily="2" charset="-122"/>
                <a:ea typeface="宋体" panose="02010600030101010101" pitchFamily="2" charset="-122"/>
              </a:defRPr>
            </a:lvl4pPr>
            <a:lvl5pPr marL="2057400" indent="-228600" eaLnBrk="0" hangingPunct="0">
              <a:defRPr kumimoji="1" sz="2800">
                <a:solidFill>
                  <a:schemeClr val="tx2"/>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kumimoji="1" sz="2800">
                <a:solidFill>
                  <a:schemeClr val="tx2"/>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kumimoji="1" sz="2800">
                <a:solidFill>
                  <a:schemeClr val="tx2"/>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kumimoji="1" sz="2800">
                <a:solidFill>
                  <a:schemeClr val="tx2"/>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kumimoji="1" sz="2800">
                <a:solidFill>
                  <a:schemeClr val="tx2"/>
                </a:solidFill>
                <a:latin typeface="宋体" panose="02010600030101010101" pitchFamily="2" charset="-122"/>
                <a:ea typeface="宋体" panose="02010600030101010101" pitchFamily="2" charset="-122"/>
              </a:defRPr>
            </a:lvl9pPr>
          </a:lstStyle>
          <a:p>
            <a:pPr eaLnBrk="1" hangingPunct="1"/>
            <a:endParaRPr lang="zh-CN" altLang="en-US"/>
          </a:p>
        </p:txBody>
      </p:sp>
    </p:spTree>
    <p:extLst>
      <p:ext uri="{BB962C8B-B14F-4D97-AF65-F5344CB8AC3E}">
        <p14:creationId xmlns:p14="http://schemas.microsoft.com/office/powerpoint/2010/main" val="796200358"/>
      </p:ext>
    </p:extLst>
  </p:cSld>
  <p:clrMapOvr>
    <a:masterClrMapping/>
  </p:clrMapOvr>
  <p:timing>
    <p:tnLst>
      <p:par>
        <p:cTn id="1" dur="indefinite" restart="never" nodeType="tmRoot"/>
      </p:par>
    </p:tnLst>
  </p:timing>
</p:sld>
</file>

<file path=ppt/theme/theme1.xml><?xml version="1.0" encoding="utf-8"?>
<a:theme xmlns:a="http://schemas.openxmlformats.org/drawingml/2006/main" name="bluebusiness02">
  <a:themeElements>
    <a:clrScheme name="bluebusiness02 4">
      <a:dk1>
        <a:srgbClr val="000000"/>
      </a:dk1>
      <a:lt1>
        <a:srgbClr val="FFFFFF"/>
      </a:lt1>
      <a:dk2>
        <a:srgbClr val="000000"/>
      </a:dk2>
      <a:lt2>
        <a:srgbClr val="CCFFFF"/>
      </a:lt2>
      <a:accent1>
        <a:srgbClr val="003399"/>
      </a:accent1>
      <a:accent2>
        <a:srgbClr val="FF9933"/>
      </a:accent2>
      <a:accent3>
        <a:srgbClr val="FFFFFF"/>
      </a:accent3>
      <a:accent4>
        <a:srgbClr val="000000"/>
      </a:accent4>
      <a:accent5>
        <a:srgbClr val="AAADCA"/>
      </a:accent5>
      <a:accent6>
        <a:srgbClr val="E78A2D"/>
      </a:accent6>
      <a:hlink>
        <a:srgbClr val="6699FF"/>
      </a:hlink>
      <a:folHlink>
        <a:srgbClr val="83A6A7"/>
      </a:folHlink>
    </a:clrScheme>
    <a:fontScheme name="bluebusiness02">
      <a:majorFont>
        <a:latin typeface="黑体"/>
        <a:ea typeface="黑体"/>
        <a:cs typeface=""/>
      </a:majorFont>
      <a:minorFont>
        <a:latin typeface="宋体"/>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accent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l" defTabSz="914400" rtl="0" eaLnBrk="1" fontAlgn="base" latinLnBrk="1" hangingPunct="1">
          <a:lnSpc>
            <a:spcPct val="100000"/>
          </a:lnSpc>
          <a:spcBef>
            <a:spcPct val="20000"/>
          </a:spcBef>
          <a:spcAft>
            <a:spcPct val="0"/>
          </a:spcAft>
          <a:buClr>
            <a:schemeClr val="hlink"/>
          </a:buClr>
          <a:buSzTx/>
          <a:buFont typeface="Wingdings" pitchFamily="2" charset="2"/>
          <a:buChar char="u"/>
          <a:tabLst/>
          <a:defRPr kumimoji="1" lang="ko-KR" altLang="en-US" sz="2800" b="0" i="0" u="none" strike="noStrike" cap="none" normalizeH="0" baseline="0" smtClean="0">
            <a:ln>
              <a:noFill/>
            </a:ln>
            <a:solidFill>
              <a:schemeClr val="tx2"/>
            </a:solidFill>
            <a:effectLst/>
            <a:latin typeface="宋体" pitchFamily="2" charset="-122"/>
            <a:ea typeface="宋体" pitchFamily="2" charset="-122"/>
          </a:defRPr>
        </a:defPPr>
      </a:lstStyle>
    </a:spDef>
    <a:lnDef>
      <a:spPr bwMode="auto">
        <a:xfrm>
          <a:off x="0" y="0"/>
          <a:ext cx="1" cy="1"/>
        </a:xfrm>
        <a:custGeom>
          <a:avLst/>
          <a:gdLst/>
          <a:ahLst/>
          <a:cxnLst/>
          <a:rect l="0" t="0" r="0" b="0"/>
          <a:pathLst/>
        </a:custGeom>
        <a:noFill/>
        <a:ln w="9525" cap="flat" cmpd="sng" algn="ctr">
          <a:solidFill>
            <a:schemeClr val="accent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l" defTabSz="914400" rtl="0" eaLnBrk="1" fontAlgn="base" latinLnBrk="1" hangingPunct="1">
          <a:lnSpc>
            <a:spcPct val="100000"/>
          </a:lnSpc>
          <a:spcBef>
            <a:spcPct val="20000"/>
          </a:spcBef>
          <a:spcAft>
            <a:spcPct val="0"/>
          </a:spcAft>
          <a:buClr>
            <a:schemeClr val="hlink"/>
          </a:buClr>
          <a:buSzTx/>
          <a:buFont typeface="Wingdings" pitchFamily="2" charset="2"/>
          <a:buChar char="u"/>
          <a:tabLst/>
          <a:defRPr kumimoji="1" lang="ko-KR" altLang="en-US" sz="2800" b="0" i="0" u="none" strike="noStrike" cap="none" normalizeH="0" baseline="0" smtClean="0">
            <a:ln>
              <a:noFill/>
            </a:ln>
            <a:solidFill>
              <a:schemeClr val="tx2"/>
            </a:solidFill>
            <a:effectLst/>
            <a:latin typeface="宋体" pitchFamily="2" charset="-122"/>
            <a:ea typeface="宋体" pitchFamily="2" charset="-122"/>
          </a:defRPr>
        </a:defPPr>
      </a:lstStyle>
    </a:lnDef>
  </a:objectDefaults>
  <a:extraClrSchemeLst>
    <a:extraClrScheme>
      <a:clrScheme name="bluebusiness02 1">
        <a:dk1>
          <a:srgbClr val="000000"/>
        </a:dk1>
        <a:lt1>
          <a:srgbClr val="FFFFFF"/>
        </a:lt1>
        <a:dk2>
          <a:srgbClr val="000066"/>
        </a:dk2>
        <a:lt2>
          <a:srgbClr val="FFFFCC"/>
        </a:lt2>
        <a:accent1>
          <a:srgbClr val="00CC99"/>
        </a:accent1>
        <a:accent2>
          <a:srgbClr val="00FFCC"/>
        </a:accent2>
        <a:accent3>
          <a:srgbClr val="FFFFFF"/>
        </a:accent3>
        <a:accent4>
          <a:srgbClr val="000000"/>
        </a:accent4>
        <a:accent5>
          <a:srgbClr val="AAE2CA"/>
        </a:accent5>
        <a:accent6>
          <a:srgbClr val="00E7B9"/>
        </a:accent6>
        <a:hlink>
          <a:srgbClr val="009999"/>
        </a:hlink>
        <a:folHlink>
          <a:srgbClr val="969696"/>
        </a:folHlink>
      </a:clrScheme>
      <a:clrMap bg1="lt1" tx1="dk1" bg2="lt2" tx2="dk2" accent1="accent1" accent2="accent2" accent3="accent3" accent4="accent4" accent5="accent5" accent6="accent6" hlink="hlink" folHlink="folHlink"/>
    </a:extraClrScheme>
    <a:extraClrScheme>
      <a:clrScheme name="bluebusiness02 2">
        <a:dk1>
          <a:srgbClr val="000000"/>
        </a:dk1>
        <a:lt1>
          <a:srgbClr val="FFFFFF"/>
        </a:lt1>
        <a:dk2>
          <a:srgbClr val="000066"/>
        </a:dk2>
        <a:lt2>
          <a:srgbClr val="CCFFFF"/>
        </a:lt2>
        <a:accent1>
          <a:srgbClr val="0066CC"/>
        </a:accent1>
        <a:accent2>
          <a:srgbClr val="FF9900"/>
        </a:accent2>
        <a:accent3>
          <a:srgbClr val="FFFFFF"/>
        </a:accent3>
        <a:accent4>
          <a:srgbClr val="000000"/>
        </a:accent4>
        <a:accent5>
          <a:srgbClr val="AAB8E2"/>
        </a:accent5>
        <a:accent6>
          <a:srgbClr val="E78A00"/>
        </a:accent6>
        <a:hlink>
          <a:srgbClr val="66CCFF"/>
        </a:hlink>
        <a:folHlink>
          <a:srgbClr val="969696"/>
        </a:folHlink>
      </a:clrScheme>
      <a:clrMap bg1="lt1" tx1="dk1" bg2="lt2" tx2="dk2" accent1="accent1" accent2="accent2" accent3="accent3" accent4="accent4" accent5="accent5" accent6="accent6" hlink="hlink" folHlink="folHlink"/>
    </a:extraClrScheme>
    <a:extraClrScheme>
      <a:clrScheme name="bluebusiness02 3">
        <a:dk1>
          <a:srgbClr val="000000"/>
        </a:dk1>
        <a:lt1>
          <a:srgbClr val="FFFFFF"/>
        </a:lt1>
        <a:dk2>
          <a:srgbClr val="000000"/>
        </a:dk2>
        <a:lt2>
          <a:srgbClr val="CCFFCC"/>
        </a:lt2>
        <a:accent1>
          <a:srgbClr val="006666"/>
        </a:accent1>
        <a:accent2>
          <a:srgbClr val="FF9933"/>
        </a:accent2>
        <a:accent3>
          <a:srgbClr val="FFFFFF"/>
        </a:accent3>
        <a:accent4>
          <a:srgbClr val="000000"/>
        </a:accent4>
        <a:accent5>
          <a:srgbClr val="AAB8B8"/>
        </a:accent5>
        <a:accent6>
          <a:srgbClr val="E78A2D"/>
        </a:accent6>
        <a:hlink>
          <a:srgbClr val="00CC99"/>
        </a:hlink>
        <a:folHlink>
          <a:srgbClr val="83A6A7"/>
        </a:folHlink>
      </a:clrScheme>
      <a:clrMap bg1="lt1" tx1="dk1" bg2="lt2" tx2="dk2" accent1="accent1" accent2="accent2" accent3="accent3" accent4="accent4" accent5="accent5" accent6="accent6" hlink="hlink" folHlink="folHlink"/>
    </a:extraClrScheme>
    <a:extraClrScheme>
      <a:clrScheme name="bluebusiness02 4">
        <a:dk1>
          <a:srgbClr val="000000"/>
        </a:dk1>
        <a:lt1>
          <a:srgbClr val="FFFFFF"/>
        </a:lt1>
        <a:dk2>
          <a:srgbClr val="000000"/>
        </a:dk2>
        <a:lt2>
          <a:srgbClr val="CCFFFF"/>
        </a:lt2>
        <a:accent1>
          <a:srgbClr val="003399"/>
        </a:accent1>
        <a:accent2>
          <a:srgbClr val="FF9933"/>
        </a:accent2>
        <a:accent3>
          <a:srgbClr val="FFFFFF"/>
        </a:accent3>
        <a:accent4>
          <a:srgbClr val="000000"/>
        </a:accent4>
        <a:accent5>
          <a:srgbClr val="AAADCA"/>
        </a:accent5>
        <a:accent6>
          <a:srgbClr val="E78A2D"/>
        </a:accent6>
        <a:hlink>
          <a:srgbClr val="6699FF"/>
        </a:hlink>
        <a:folHlink>
          <a:srgbClr val="83A6A7"/>
        </a:folHlink>
      </a:clrScheme>
      <a:clrMap bg1="lt1" tx1="dk1" bg2="lt2" tx2="dk2" accent1="accent1" accent2="accent2" accent3="accent3" accent4="accent4" accent5="accent5" accent6="accent6" hlink="hlink" folHlink="folHlink"/>
    </a:extraClrScheme>
    <a:extraClrScheme>
      <a:clrScheme name="bluebusiness02 5">
        <a:dk1>
          <a:srgbClr val="000000"/>
        </a:dk1>
        <a:lt1>
          <a:srgbClr val="FFFFFF"/>
        </a:lt1>
        <a:dk2>
          <a:srgbClr val="000000"/>
        </a:dk2>
        <a:lt2>
          <a:srgbClr val="CCCCFF"/>
        </a:lt2>
        <a:accent1>
          <a:srgbClr val="333399"/>
        </a:accent1>
        <a:accent2>
          <a:srgbClr val="FF9933"/>
        </a:accent2>
        <a:accent3>
          <a:srgbClr val="FFFFFF"/>
        </a:accent3>
        <a:accent4>
          <a:srgbClr val="000000"/>
        </a:accent4>
        <a:accent5>
          <a:srgbClr val="ADADCA"/>
        </a:accent5>
        <a:accent6>
          <a:srgbClr val="E78A2D"/>
        </a:accent6>
        <a:hlink>
          <a:srgbClr val="CC99FF"/>
        </a:hlink>
        <a:folHlink>
          <a:srgbClr val="83A6A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Standarddesign">
  <a:themeElements>
    <a:clrScheme name="1_Standarddesign 1">
      <a:dk1>
        <a:srgbClr val="000000"/>
      </a:dk1>
      <a:lt1>
        <a:srgbClr val="FFFFFF"/>
      </a:lt1>
      <a:dk2>
        <a:srgbClr val="494949"/>
      </a:dk2>
      <a:lt2>
        <a:srgbClr val="3E7EA6"/>
      </a:lt2>
      <a:accent1>
        <a:srgbClr val="6E6E6E"/>
      </a:accent1>
      <a:accent2>
        <a:srgbClr val="9B9B9B"/>
      </a:accent2>
      <a:accent3>
        <a:srgbClr val="FFFFFF"/>
      </a:accent3>
      <a:accent4>
        <a:srgbClr val="000000"/>
      </a:accent4>
      <a:accent5>
        <a:srgbClr val="BABABA"/>
      </a:accent5>
      <a:accent6>
        <a:srgbClr val="8C8C8C"/>
      </a:accent6>
      <a:hlink>
        <a:srgbClr val="C1C1C1"/>
      </a:hlink>
      <a:folHlink>
        <a:srgbClr val="E6E6E6"/>
      </a:folHlink>
    </a:clrScheme>
    <a:fontScheme name="1_Standard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defRPr>
        </a:defPPr>
      </a:lstStyle>
    </a:lnDef>
  </a:objectDefaults>
  <a:extraClrSchemeLst>
    <a:extraClrScheme>
      <a:clrScheme name="1_Standarddesign 1">
        <a:dk1>
          <a:srgbClr val="000000"/>
        </a:dk1>
        <a:lt1>
          <a:srgbClr val="FFFFFF"/>
        </a:lt1>
        <a:dk2>
          <a:srgbClr val="494949"/>
        </a:dk2>
        <a:lt2>
          <a:srgbClr val="3E7EA6"/>
        </a:lt2>
        <a:accent1>
          <a:srgbClr val="6E6E6E"/>
        </a:accent1>
        <a:accent2>
          <a:srgbClr val="9B9B9B"/>
        </a:accent2>
        <a:accent3>
          <a:srgbClr val="FFFFFF"/>
        </a:accent3>
        <a:accent4>
          <a:srgbClr val="000000"/>
        </a:accent4>
        <a:accent5>
          <a:srgbClr val="BABABA"/>
        </a:accent5>
        <a:accent6>
          <a:srgbClr val="8C8C8C"/>
        </a:accent6>
        <a:hlink>
          <a:srgbClr val="C1C1C1"/>
        </a:hlink>
        <a:folHlink>
          <a:srgbClr val="E6E6E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5_Standarddesign">
  <a:themeElements>
    <a:clrScheme name="1_Standarddesign 1">
      <a:dk1>
        <a:srgbClr val="000000"/>
      </a:dk1>
      <a:lt1>
        <a:srgbClr val="FFFFFF"/>
      </a:lt1>
      <a:dk2>
        <a:srgbClr val="494949"/>
      </a:dk2>
      <a:lt2>
        <a:srgbClr val="3E7EA6"/>
      </a:lt2>
      <a:accent1>
        <a:srgbClr val="6E6E6E"/>
      </a:accent1>
      <a:accent2>
        <a:srgbClr val="9B9B9B"/>
      </a:accent2>
      <a:accent3>
        <a:srgbClr val="FFFFFF"/>
      </a:accent3>
      <a:accent4>
        <a:srgbClr val="000000"/>
      </a:accent4>
      <a:accent5>
        <a:srgbClr val="BABABA"/>
      </a:accent5>
      <a:accent6>
        <a:srgbClr val="8C8C8C"/>
      </a:accent6>
      <a:hlink>
        <a:srgbClr val="C1C1C1"/>
      </a:hlink>
      <a:folHlink>
        <a:srgbClr val="E6E6E6"/>
      </a:folHlink>
    </a:clrScheme>
    <a:fontScheme name="1_Standard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defRPr>
        </a:defPPr>
      </a:lstStyle>
    </a:lnDef>
  </a:objectDefaults>
  <a:extraClrSchemeLst>
    <a:extraClrScheme>
      <a:clrScheme name="1_Standarddesign 1">
        <a:dk1>
          <a:srgbClr val="000000"/>
        </a:dk1>
        <a:lt1>
          <a:srgbClr val="FFFFFF"/>
        </a:lt1>
        <a:dk2>
          <a:srgbClr val="494949"/>
        </a:dk2>
        <a:lt2>
          <a:srgbClr val="3E7EA6"/>
        </a:lt2>
        <a:accent1>
          <a:srgbClr val="6E6E6E"/>
        </a:accent1>
        <a:accent2>
          <a:srgbClr val="9B9B9B"/>
        </a:accent2>
        <a:accent3>
          <a:srgbClr val="FFFFFF"/>
        </a:accent3>
        <a:accent4>
          <a:srgbClr val="000000"/>
        </a:accent4>
        <a:accent5>
          <a:srgbClr val="BABABA"/>
        </a:accent5>
        <a:accent6>
          <a:srgbClr val="8C8C8C"/>
        </a:accent6>
        <a:hlink>
          <a:srgbClr val="C1C1C1"/>
        </a:hlink>
        <a:folHlink>
          <a:srgbClr val="E6E6E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国外精美的的PPT模板及图标">
  <a:themeElements>
    <a:clrScheme name="sample 1">
      <a:dk1>
        <a:srgbClr val="163794"/>
      </a:dk1>
      <a:lt1>
        <a:srgbClr val="FFFFFF"/>
      </a:lt1>
      <a:dk2>
        <a:srgbClr val="000000"/>
      </a:dk2>
      <a:lt2>
        <a:srgbClr val="C0C0C0"/>
      </a:lt2>
      <a:accent1>
        <a:srgbClr val="009999"/>
      </a:accent1>
      <a:accent2>
        <a:srgbClr val="990000"/>
      </a:accent2>
      <a:accent3>
        <a:srgbClr val="FFFFFF"/>
      </a:accent3>
      <a:accent4>
        <a:srgbClr val="112D7E"/>
      </a:accent4>
      <a:accent5>
        <a:srgbClr val="AACACA"/>
      </a:accent5>
      <a:accent6>
        <a:srgbClr val="8A0000"/>
      </a:accent6>
      <a:hlink>
        <a:srgbClr val="6699FF"/>
      </a:hlink>
      <a:folHlink>
        <a:srgbClr val="969696"/>
      </a:folHlink>
    </a:clrScheme>
    <a:fontScheme name="sample">
      <a:majorFont>
        <a:latin typeface="Verdan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ample 1">
        <a:dk1>
          <a:srgbClr val="163794"/>
        </a:dk1>
        <a:lt1>
          <a:srgbClr val="FFFFFF"/>
        </a:lt1>
        <a:dk2>
          <a:srgbClr val="000000"/>
        </a:dk2>
        <a:lt2>
          <a:srgbClr val="C0C0C0"/>
        </a:lt2>
        <a:accent1>
          <a:srgbClr val="009999"/>
        </a:accent1>
        <a:accent2>
          <a:srgbClr val="990000"/>
        </a:accent2>
        <a:accent3>
          <a:srgbClr val="FFFFFF"/>
        </a:accent3>
        <a:accent4>
          <a:srgbClr val="112D7E"/>
        </a:accent4>
        <a:accent5>
          <a:srgbClr val="AACACA"/>
        </a:accent5>
        <a:accent6>
          <a:srgbClr val="8A0000"/>
        </a:accent6>
        <a:hlink>
          <a:srgbClr val="6699FF"/>
        </a:hlink>
        <a:folHlink>
          <a:srgbClr val="969696"/>
        </a:folHlink>
      </a:clrScheme>
      <a:clrMap bg1="lt1" tx1="dk1" bg2="lt2" tx2="dk2" accent1="accent1" accent2="accent2" accent3="accent3" accent4="accent4" accent5="accent5" accent6="accent6" hlink="hlink" folHlink="folHlink"/>
    </a:extraClrScheme>
    <a:extraClrScheme>
      <a:clrScheme name="sample 2">
        <a:dk1>
          <a:srgbClr val="29698D"/>
        </a:dk1>
        <a:lt1>
          <a:srgbClr val="FFFFFF"/>
        </a:lt1>
        <a:dk2>
          <a:srgbClr val="000000"/>
        </a:dk2>
        <a:lt2>
          <a:srgbClr val="A1BABD"/>
        </a:lt2>
        <a:accent1>
          <a:srgbClr val="FF5050"/>
        </a:accent1>
        <a:accent2>
          <a:srgbClr val="FF9933"/>
        </a:accent2>
        <a:accent3>
          <a:srgbClr val="FFFFFF"/>
        </a:accent3>
        <a:accent4>
          <a:srgbClr val="215978"/>
        </a:accent4>
        <a:accent5>
          <a:srgbClr val="FFB3B3"/>
        </a:accent5>
        <a:accent6>
          <a:srgbClr val="E78A2D"/>
        </a:accent6>
        <a:hlink>
          <a:srgbClr val="00CC99"/>
        </a:hlink>
        <a:folHlink>
          <a:srgbClr val="83A6A7"/>
        </a:folHlink>
      </a:clrScheme>
      <a:clrMap bg1="lt1" tx1="dk1" bg2="lt2" tx2="dk2" accent1="accent1" accent2="accent2" accent3="accent3" accent4="accent4" accent5="accent5" accent6="accent6" hlink="hlink" folHlink="folHlink"/>
    </a:extraClrScheme>
    <a:extraClrScheme>
      <a:clrScheme name="sample 3">
        <a:dk1>
          <a:srgbClr val="666699"/>
        </a:dk1>
        <a:lt1>
          <a:srgbClr val="FFFFFF"/>
        </a:lt1>
        <a:dk2>
          <a:srgbClr val="000000"/>
        </a:dk2>
        <a:lt2>
          <a:srgbClr val="C0C0C0"/>
        </a:lt2>
        <a:accent1>
          <a:srgbClr val="72B88E"/>
        </a:accent1>
        <a:accent2>
          <a:srgbClr val="C78DD7"/>
        </a:accent2>
        <a:accent3>
          <a:srgbClr val="FFFFFF"/>
        </a:accent3>
        <a:accent4>
          <a:srgbClr val="565682"/>
        </a:accent4>
        <a:accent5>
          <a:srgbClr val="BCD8C6"/>
        </a:accent5>
        <a:accent6>
          <a:srgbClr val="B47FC3"/>
        </a:accent6>
        <a:hlink>
          <a:srgbClr val="3197BB"/>
        </a:hlink>
        <a:folHlink>
          <a:srgbClr val="878FA5"/>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ppt71.tmp</Template>
  <TotalTime>19422</TotalTime>
  <Words>2706</Words>
  <Application>Microsoft Office PowerPoint</Application>
  <PresentationFormat>全屏显示(4:3)</PresentationFormat>
  <Paragraphs>361</Paragraphs>
  <Slides>22</Slides>
  <Notes>0</Notes>
  <HiddenSlides>0</HiddenSlides>
  <MMClips>0</MMClips>
  <ScaleCrop>false</ScaleCrop>
  <HeadingPairs>
    <vt:vector size="6" baseType="variant">
      <vt:variant>
        <vt:lpstr>已用的字体</vt:lpstr>
      </vt:variant>
      <vt:variant>
        <vt:i4>11</vt:i4>
      </vt:variant>
      <vt:variant>
        <vt:lpstr>主题</vt:lpstr>
      </vt:variant>
      <vt:variant>
        <vt:i4>4</vt:i4>
      </vt:variant>
      <vt:variant>
        <vt:lpstr>幻灯片标题</vt:lpstr>
      </vt:variant>
      <vt:variant>
        <vt:i4>22</vt:i4>
      </vt:variant>
    </vt:vector>
  </HeadingPairs>
  <TitlesOfParts>
    <vt:vector size="37" baseType="lpstr">
      <vt:lpstr>Arial Rounded MT Bold</vt:lpstr>
      <vt:lpstr>Gulim</vt:lpstr>
      <vt:lpstr>Gulim</vt:lpstr>
      <vt:lpstr>黑体</vt:lpstr>
      <vt:lpstr>宋体</vt:lpstr>
      <vt:lpstr>微软雅黑</vt:lpstr>
      <vt:lpstr>幼圆</vt:lpstr>
      <vt:lpstr>Arial</vt:lpstr>
      <vt:lpstr>Times New Roman</vt:lpstr>
      <vt:lpstr>Verdana</vt:lpstr>
      <vt:lpstr>Wingdings</vt:lpstr>
      <vt:lpstr>bluebusiness02</vt:lpstr>
      <vt:lpstr>1_Standarddesign</vt:lpstr>
      <vt:lpstr>5_Standarddesign</vt:lpstr>
      <vt:lpstr>国外精美的的PPT模板及图标</vt:lpstr>
      <vt:lpstr>国家环境保护 环境规划与政策模拟重点实验室 State Environmental Protection Key Laboratory of Environmental Planning and Policy Simulation </vt:lpstr>
      <vt:lpstr>汇 报 内 容</vt:lpstr>
      <vt:lpstr>PowerPoint 演示文稿</vt:lpstr>
      <vt:lpstr>（一）实验室概况</vt:lpstr>
      <vt:lpstr>数据中心平台</vt:lpstr>
      <vt:lpstr>数据中心平台</vt:lpstr>
      <vt:lpstr>PowerPoint 演示文稿</vt:lpstr>
      <vt:lpstr>（一）评估概念与方法</vt:lpstr>
      <vt:lpstr>（一）评估概念与方法</vt:lpstr>
      <vt:lpstr>（一）评估概念与方法</vt:lpstr>
      <vt:lpstr>（一）评估概念与方法</vt:lpstr>
      <vt:lpstr>（一）评估概念与方法</vt:lpstr>
      <vt:lpstr>（一）评估概念与方法</vt:lpstr>
      <vt:lpstr>（一）评估概念与方法</vt:lpstr>
      <vt:lpstr>（一）评估概念与方法</vt:lpstr>
      <vt:lpstr>（一）评估概念与方法</vt:lpstr>
      <vt:lpstr>（二）数据来源</vt:lpstr>
      <vt:lpstr>（三）评估结果</vt:lpstr>
      <vt:lpstr>（三）评估结果</vt:lpstr>
      <vt:lpstr>（三）评估结果</vt:lpstr>
      <vt:lpstr>（四）可改进的地方</vt:lpstr>
      <vt:lpstr>PowerPoint 演示文稿</vt:lpstr>
    </vt:vector>
  </TitlesOfParts>
  <Company>cyner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yoojin</dc:creator>
  <cp:lastModifiedBy>zhangwei</cp:lastModifiedBy>
  <cp:revision>1352</cp:revision>
  <dcterms:created xsi:type="dcterms:W3CDTF">2003-07-01T05:21:04Z</dcterms:created>
  <dcterms:modified xsi:type="dcterms:W3CDTF">2016-02-29T22:53:29Z</dcterms:modified>
</cp:coreProperties>
</file>