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1" r:id="rId4"/>
    <p:sldId id="263" r:id="rId5"/>
    <p:sldId id="264" r:id="rId6"/>
    <p:sldId id="266" r:id="rId7"/>
    <p:sldId id="269" r:id="rId8"/>
    <p:sldId id="270" r:id="rId9"/>
    <p:sldId id="274" r:id="rId10"/>
    <p:sldId id="272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Fira Sans Light"/>
        <a:ea typeface="Fira Sans Light"/>
        <a:cs typeface="Fira Sans Light"/>
        <a:sym typeface="Fira Sans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Fira Sans Light"/>
        <a:ea typeface="Fira Sans Light"/>
        <a:cs typeface="Fira Sans Light"/>
        <a:sym typeface="Fira Sans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Fira Sans Light"/>
        <a:ea typeface="Fira Sans Light"/>
        <a:cs typeface="Fira Sans Light"/>
        <a:sym typeface="Fira Sans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Fira Sans Light"/>
        <a:ea typeface="Fira Sans Light"/>
        <a:cs typeface="Fira Sans Light"/>
        <a:sym typeface="Fira Sans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Fira Sans Light"/>
        <a:ea typeface="Fira Sans Light"/>
        <a:cs typeface="Fira Sans Light"/>
        <a:sym typeface="Fira Sans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Fira Sans Light"/>
        <a:ea typeface="Fira Sans Light"/>
        <a:cs typeface="Fira Sans Light"/>
        <a:sym typeface="Fira Sans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Fira Sans Light"/>
        <a:ea typeface="Fira Sans Light"/>
        <a:cs typeface="Fira Sans Light"/>
        <a:sym typeface="Fira Sans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Fira Sans Light"/>
        <a:ea typeface="Fira Sans Light"/>
        <a:cs typeface="Fira Sans Light"/>
        <a:sym typeface="Fira Sans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Fira Sans Light"/>
        <a:ea typeface="Fira Sans Light"/>
        <a:cs typeface="Fira Sans Light"/>
        <a:sym typeface="Fira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5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79911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 algn="ctr">
              <a:defRPr sz="8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0" b="0" i="0" u="none" strike="noStrike" cap="none" spc="0" baseline="0">
          <a:ln>
            <a:noFill/>
          </a:ln>
          <a:solidFill>
            <a:srgbClr val="2A85BD"/>
          </a:solidFill>
          <a:uFillTx/>
          <a:latin typeface="+mj-lt"/>
          <a:ea typeface="+mj-ea"/>
          <a:cs typeface="+mj-cs"/>
          <a:sym typeface="Fira Sans ExtraLight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0" b="0" i="0" u="none" strike="noStrike" cap="none" spc="0" baseline="0">
          <a:ln>
            <a:noFill/>
          </a:ln>
          <a:solidFill>
            <a:srgbClr val="2A85BD"/>
          </a:solidFill>
          <a:uFillTx/>
          <a:latin typeface="+mj-lt"/>
          <a:ea typeface="+mj-ea"/>
          <a:cs typeface="+mj-cs"/>
          <a:sym typeface="Fira Sans ExtraLight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0" b="0" i="0" u="none" strike="noStrike" cap="none" spc="0" baseline="0">
          <a:ln>
            <a:noFill/>
          </a:ln>
          <a:solidFill>
            <a:srgbClr val="2A85BD"/>
          </a:solidFill>
          <a:uFillTx/>
          <a:latin typeface="+mj-lt"/>
          <a:ea typeface="+mj-ea"/>
          <a:cs typeface="+mj-cs"/>
          <a:sym typeface="Fira Sans ExtraLight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0" b="0" i="0" u="none" strike="noStrike" cap="none" spc="0" baseline="0">
          <a:ln>
            <a:noFill/>
          </a:ln>
          <a:solidFill>
            <a:srgbClr val="2A85BD"/>
          </a:solidFill>
          <a:uFillTx/>
          <a:latin typeface="+mj-lt"/>
          <a:ea typeface="+mj-ea"/>
          <a:cs typeface="+mj-cs"/>
          <a:sym typeface="Fira Sans ExtraLight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0" b="0" i="0" u="none" strike="noStrike" cap="none" spc="0" baseline="0">
          <a:ln>
            <a:noFill/>
          </a:ln>
          <a:solidFill>
            <a:srgbClr val="2A85BD"/>
          </a:solidFill>
          <a:uFillTx/>
          <a:latin typeface="+mj-lt"/>
          <a:ea typeface="+mj-ea"/>
          <a:cs typeface="+mj-cs"/>
          <a:sym typeface="Fira Sans ExtraLight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0" b="0" i="0" u="none" strike="noStrike" cap="none" spc="0" baseline="0">
          <a:ln>
            <a:noFill/>
          </a:ln>
          <a:solidFill>
            <a:srgbClr val="2A85BD"/>
          </a:solidFill>
          <a:uFillTx/>
          <a:latin typeface="+mj-lt"/>
          <a:ea typeface="+mj-ea"/>
          <a:cs typeface="+mj-cs"/>
          <a:sym typeface="Fira Sans ExtraLight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0" b="0" i="0" u="none" strike="noStrike" cap="none" spc="0" baseline="0">
          <a:ln>
            <a:noFill/>
          </a:ln>
          <a:solidFill>
            <a:srgbClr val="2A85BD"/>
          </a:solidFill>
          <a:uFillTx/>
          <a:latin typeface="+mj-lt"/>
          <a:ea typeface="+mj-ea"/>
          <a:cs typeface="+mj-cs"/>
          <a:sym typeface="Fira Sans ExtraLight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0" b="0" i="0" u="none" strike="noStrike" cap="none" spc="0" baseline="0">
          <a:ln>
            <a:noFill/>
          </a:ln>
          <a:solidFill>
            <a:srgbClr val="2A85BD"/>
          </a:solidFill>
          <a:uFillTx/>
          <a:latin typeface="+mj-lt"/>
          <a:ea typeface="+mj-ea"/>
          <a:cs typeface="+mj-cs"/>
          <a:sym typeface="Fira Sans ExtraLight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0" b="0" i="0" u="none" strike="noStrike" cap="none" spc="0" baseline="0">
          <a:ln>
            <a:noFill/>
          </a:ln>
          <a:solidFill>
            <a:srgbClr val="2A85BD"/>
          </a:solidFill>
          <a:uFillTx/>
          <a:latin typeface="+mj-lt"/>
          <a:ea typeface="+mj-ea"/>
          <a:cs typeface="+mj-cs"/>
          <a:sym typeface="Fira Sans Extra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tif"/><Relationship Id="rId4" Type="http://schemas.openxmlformats.org/officeDocument/2006/relationships/image" Target="../media/image12.tif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Airvisual_Logo_Line_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0093" y="2877264"/>
            <a:ext cx="11714292" cy="3086067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9582714" y="6072573"/>
            <a:ext cx="6995505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r>
              <a:rPr dirty="0"/>
              <a:t>The Air Quality </a:t>
            </a:r>
            <a:r>
              <a:rPr lang="en-US" dirty="0" smtClean="0"/>
              <a:t>Community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812" y="7717628"/>
            <a:ext cx="4050123" cy="4029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29" y="7672545"/>
            <a:ext cx="4126002" cy="4105371"/>
          </a:xfrm>
          <a:prstGeom prst="rect">
            <a:avLst/>
          </a:prstGeom>
        </p:spPr>
      </p:pic>
      <p:pic>
        <p:nvPicPr>
          <p:cNvPr id="6" name="Picture 2" descr="https://fat.gfycat.com/WillingAnotherIggypop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3181" y="2974726"/>
            <a:ext cx="4593266" cy="900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Airvisual_Logo_Line_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4854" y="4493412"/>
            <a:ext cx="11714292" cy="3086067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/>
        </p:nvSpPr>
        <p:spPr>
          <a:xfrm>
            <a:off x="11053364" y="7692565"/>
            <a:ext cx="690372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r>
              <a:t>The Air Quality Community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team_competenc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40253" y="-762000"/>
            <a:ext cx="20443818" cy="15332863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831292" y="4589396"/>
            <a:ext cx="11769803" cy="437607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10000">
                <a:solidFill>
                  <a:srgbClr val="2A83BB"/>
                </a:solidFill>
              </a:defRPr>
            </a:pPr>
            <a:r>
              <a:rPr dirty="0"/>
              <a:t>Technology enables </a:t>
            </a:r>
          </a:p>
          <a:p>
            <a:pPr>
              <a:defRPr sz="10000">
                <a:solidFill>
                  <a:srgbClr val="2A83BB"/>
                </a:solidFill>
              </a:defRPr>
            </a:pPr>
            <a:r>
              <a:rPr dirty="0"/>
              <a:t>new </a:t>
            </a:r>
            <a:r>
              <a:rPr dirty="0" smtClean="0"/>
              <a:t>approaches</a:t>
            </a:r>
            <a:r>
              <a:rPr lang="en-US" dirty="0" smtClean="0"/>
              <a:t> to air quality control</a:t>
            </a:r>
            <a:endParaRPr dirty="0"/>
          </a:p>
        </p:txBody>
      </p:sp>
      <p:pic>
        <p:nvPicPr>
          <p:cNvPr id="139" name="Airvisual_Logo_Line_RG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8636" y="11928182"/>
            <a:ext cx="3255867" cy="85774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6958264" y="1549399"/>
            <a:ext cx="2458594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 i="1"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t>Artificial </a:t>
            </a:r>
          </a:p>
          <a:p>
            <a:pPr>
              <a:defRPr sz="3500" i="1"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t>Intelligence</a:t>
            </a:r>
          </a:p>
        </p:txBody>
      </p:sp>
      <p:sp>
        <p:nvSpPr>
          <p:cNvPr id="141" name="Shape 141"/>
          <p:cNvSpPr/>
          <p:nvPr/>
        </p:nvSpPr>
        <p:spPr>
          <a:xfrm>
            <a:off x="12875024" y="5247726"/>
            <a:ext cx="182251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i="1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t>Big Data</a:t>
            </a:r>
          </a:p>
        </p:txBody>
      </p:sp>
      <p:sp>
        <p:nvSpPr>
          <p:cNvPr id="142" name="Shape 142"/>
          <p:cNvSpPr/>
          <p:nvPr/>
        </p:nvSpPr>
        <p:spPr>
          <a:xfrm>
            <a:off x="14510979" y="9994603"/>
            <a:ext cx="1958976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 i="1"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t>Internet </a:t>
            </a:r>
          </a:p>
          <a:p>
            <a:pPr>
              <a:defRPr sz="3500" i="1"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t>of Things</a:t>
            </a:r>
          </a:p>
        </p:txBody>
      </p:sp>
      <p:sp>
        <p:nvSpPr>
          <p:cNvPr id="143" name="Shape 143"/>
          <p:cNvSpPr/>
          <p:nvPr/>
        </p:nvSpPr>
        <p:spPr>
          <a:xfrm>
            <a:off x="19613153" y="10007303"/>
            <a:ext cx="263194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i="1"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t>Cloud&amp;Mobile</a:t>
            </a:r>
          </a:p>
          <a:p>
            <a:pPr>
              <a:defRPr sz="3000" i="1"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t>computing</a:t>
            </a:r>
          </a:p>
        </p:txBody>
      </p:sp>
      <p:sp>
        <p:nvSpPr>
          <p:cNvPr id="144" name="Shape 144"/>
          <p:cNvSpPr/>
          <p:nvPr/>
        </p:nvSpPr>
        <p:spPr>
          <a:xfrm>
            <a:off x="21486911" y="4833770"/>
            <a:ext cx="202311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i="1"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t>Laser</a:t>
            </a:r>
          </a:p>
          <a:p>
            <a:pPr>
              <a:defRPr sz="3000" i="1"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t>technology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23675" y="-80173"/>
            <a:ext cx="31681155" cy="1387634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33498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08990">
              <a:defRPr sz="10976">
                <a:solidFill>
                  <a:srgbClr val="2A83BB"/>
                </a:solidFill>
              </a:defRPr>
            </a:pPr>
            <a:r>
              <a:rPr dirty="0"/>
              <a:t>Our mission </a:t>
            </a:r>
            <a:r>
              <a:rPr dirty="0" smtClean="0"/>
              <a:t>is</a:t>
            </a:r>
            <a:r>
              <a:rPr lang="en-US" dirty="0" smtClean="0"/>
              <a:t> to</a:t>
            </a:r>
            <a:r>
              <a:rPr dirty="0" smtClean="0"/>
              <a:t> </a:t>
            </a:r>
            <a:r>
              <a:rPr dirty="0"/>
              <a:t>monitor</a:t>
            </a:r>
          </a:p>
          <a:p>
            <a:pPr defTabSz="808990">
              <a:defRPr sz="10976">
                <a:solidFill>
                  <a:srgbClr val="2A83BB"/>
                </a:solidFill>
              </a:defRPr>
            </a:pPr>
            <a:r>
              <a:rPr dirty="0"/>
              <a:t>and inform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1340759" y="3779160"/>
            <a:ext cx="21005800" cy="5691414"/>
          </a:xfrm>
          <a:prstGeom prst="rect">
            <a:avLst/>
          </a:prstGeom>
        </p:spPr>
        <p:txBody>
          <a:bodyPr/>
          <a:lstStyle/>
          <a:p>
            <a:pPr marL="609599" indent="-609599" defTabSz="457200">
              <a:lnSpc>
                <a:spcPct val="120000"/>
              </a:lnSpc>
              <a:spcBef>
                <a:spcPts val="0"/>
              </a:spcBef>
              <a:buClr>
                <a:srgbClr val="59D0F8"/>
              </a:buClr>
              <a:defRPr sz="4500" i="1">
                <a:solidFill>
                  <a:srgbClr val="212121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rPr lang="en-US" dirty="0" smtClean="0"/>
              <a:t>6</a:t>
            </a:r>
            <a:r>
              <a:rPr dirty="0" smtClean="0"/>
              <a:t>,000 </a:t>
            </a:r>
            <a:r>
              <a:rPr dirty="0"/>
              <a:t>cities monitored worldwide</a:t>
            </a:r>
          </a:p>
          <a:p>
            <a:pPr marL="609599" indent="-609599" defTabSz="457200">
              <a:lnSpc>
                <a:spcPct val="120000"/>
              </a:lnSpc>
              <a:spcBef>
                <a:spcPts val="0"/>
              </a:spcBef>
              <a:buClr>
                <a:srgbClr val="59D0F8"/>
              </a:buClr>
              <a:defRPr sz="4500" i="1">
                <a:solidFill>
                  <a:srgbClr val="212121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rPr lang="en-US" dirty="0" smtClean="0"/>
              <a:t>3</a:t>
            </a:r>
            <a:r>
              <a:rPr dirty="0" smtClean="0"/>
              <a:t>0 </a:t>
            </a:r>
            <a:r>
              <a:rPr dirty="0"/>
              <a:t>countries</a:t>
            </a:r>
          </a:p>
          <a:p>
            <a:pPr marL="609599" indent="-609599" defTabSz="457200">
              <a:lnSpc>
                <a:spcPct val="120000"/>
              </a:lnSpc>
              <a:spcBef>
                <a:spcPts val="0"/>
              </a:spcBef>
              <a:buClr>
                <a:srgbClr val="59D0F8"/>
              </a:buClr>
              <a:defRPr sz="4500" i="1">
                <a:solidFill>
                  <a:srgbClr val="212121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rPr dirty="0"/>
              <a:t>processing 100 million data points a day</a:t>
            </a:r>
          </a:p>
          <a:p>
            <a:pPr marL="609599" indent="-609599" defTabSz="457200">
              <a:lnSpc>
                <a:spcPct val="120000"/>
              </a:lnSpc>
              <a:spcBef>
                <a:spcPts val="0"/>
              </a:spcBef>
              <a:buClr>
                <a:srgbClr val="59D0F8"/>
              </a:buClr>
              <a:defRPr sz="4500" i="1">
                <a:solidFill>
                  <a:srgbClr val="212121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rPr dirty="0"/>
              <a:t>providing historical, current and forecast AQ data</a:t>
            </a:r>
          </a:p>
          <a:p>
            <a:pPr marL="609599" indent="-609599" defTabSz="457200">
              <a:lnSpc>
                <a:spcPct val="120000"/>
              </a:lnSpc>
              <a:spcBef>
                <a:spcPts val="0"/>
              </a:spcBef>
              <a:buClr>
                <a:srgbClr val="59D0F8"/>
              </a:buClr>
              <a:defRPr sz="4500" i="1">
                <a:solidFill>
                  <a:srgbClr val="212121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rPr dirty="0"/>
              <a:t>information on air pollution</a:t>
            </a:r>
          </a:p>
          <a:p>
            <a:pPr marL="609599" indent="-609599" defTabSz="457200">
              <a:lnSpc>
                <a:spcPct val="120000"/>
              </a:lnSpc>
              <a:spcBef>
                <a:spcPts val="0"/>
              </a:spcBef>
              <a:buClr>
                <a:srgbClr val="59D0F8"/>
              </a:buClr>
              <a:defRPr sz="4500" i="1">
                <a:solidFill>
                  <a:srgbClr val="212121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rPr dirty="0"/>
              <a:t>iOS + Android + Website</a:t>
            </a:r>
          </a:p>
        </p:txBody>
      </p:sp>
      <p:pic>
        <p:nvPicPr>
          <p:cNvPr id="149" name="Airvisual_Logo_Line_RG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8636" y="11928182"/>
            <a:ext cx="3255867" cy="85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7385" y="7662327"/>
            <a:ext cx="9996102" cy="605367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evice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3596" y="184221"/>
            <a:ext cx="25808010" cy="1720534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>
            <a:spLocks noGrp="1"/>
          </p:cNvSpPr>
          <p:nvPr>
            <p:ph type="title" idx="4294967295"/>
          </p:nvPr>
        </p:nvSpPr>
        <p:spPr>
          <a:xfrm>
            <a:off x="927100" y="698500"/>
            <a:ext cx="21005800" cy="2286000"/>
          </a:xfrm>
          <a:prstGeom prst="rect">
            <a:avLst/>
          </a:prstGeom>
        </p:spPr>
        <p:txBody>
          <a:bodyPr/>
          <a:lstStyle>
            <a:lvl1pPr defTabSz="676909">
              <a:defRPr sz="10660"/>
            </a:lvl1pPr>
          </a:lstStyle>
          <a:p>
            <a:r>
              <a:t>World’s smartest air quality sensor</a:t>
            </a:r>
          </a:p>
        </p:txBody>
      </p:sp>
      <p:sp>
        <p:nvSpPr>
          <p:cNvPr id="187" name="Shape 187"/>
          <p:cNvSpPr/>
          <p:nvPr/>
        </p:nvSpPr>
        <p:spPr>
          <a:xfrm>
            <a:off x="3386509" y="10588806"/>
            <a:ext cx="674217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000"/>
            </a:pPr>
            <a:r>
              <a:t>Airflow control</a:t>
            </a:r>
          </a:p>
          <a:p>
            <a:pPr algn="l">
              <a:defRPr sz="3000"/>
            </a:pPr>
            <a:r>
              <a:t>constant intake of the air and particles</a:t>
            </a:r>
          </a:p>
        </p:txBody>
      </p:sp>
      <p:sp>
        <p:nvSpPr>
          <p:cNvPr id="188" name="Shape 188"/>
          <p:cNvSpPr/>
          <p:nvPr/>
        </p:nvSpPr>
        <p:spPr>
          <a:xfrm>
            <a:off x="5856325" y="3873274"/>
            <a:ext cx="863765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000"/>
            </a:pPr>
            <a:r>
              <a:t>Smart data correction</a:t>
            </a:r>
          </a:p>
          <a:p>
            <a:pPr algn="l">
              <a:defRPr sz="3000"/>
            </a:pPr>
            <a:r>
              <a:t>machine learning algorithms remove data outliers</a:t>
            </a:r>
          </a:p>
        </p:txBody>
      </p:sp>
      <p:sp>
        <p:nvSpPr>
          <p:cNvPr id="189" name="Shape 189"/>
          <p:cNvSpPr/>
          <p:nvPr/>
        </p:nvSpPr>
        <p:spPr>
          <a:xfrm>
            <a:off x="722422" y="5879649"/>
            <a:ext cx="764984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000"/>
            </a:pPr>
            <a:r>
              <a:t>High precision technology</a:t>
            </a:r>
          </a:p>
          <a:p>
            <a:pPr algn="l">
              <a:defRPr sz="3000"/>
            </a:pPr>
            <a:r>
              <a:t>cutting edge laser and optics sensor</a:t>
            </a:r>
          </a:p>
        </p:txBody>
      </p:sp>
      <p:sp>
        <p:nvSpPr>
          <p:cNvPr id="190" name="Shape 190"/>
          <p:cNvSpPr/>
          <p:nvPr/>
        </p:nvSpPr>
        <p:spPr>
          <a:xfrm>
            <a:off x="13780845" y="3018454"/>
            <a:ext cx="1025804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000"/>
            </a:pPr>
            <a:r>
              <a:t>Real-time sensor calibration</a:t>
            </a:r>
          </a:p>
          <a:p>
            <a:pPr algn="l">
              <a:defRPr sz="3000"/>
            </a:pPr>
            <a:r>
              <a:t>based on external factors (temperature, humidity, pressure)</a:t>
            </a:r>
          </a:p>
        </p:txBody>
      </p:sp>
      <p:sp>
        <p:nvSpPr>
          <p:cNvPr id="191" name="Shape 191"/>
          <p:cNvSpPr/>
          <p:nvPr/>
        </p:nvSpPr>
        <p:spPr>
          <a:xfrm>
            <a:off x="19683059" y="5112993"/>
            <a:ext cx="1309085" cy="2346113"/>
          </a:xfrm>
          <a:prstGeom prst="line">
            <a:avLst/>
          </a:prstGeom>
          <a:ln w="63500">
            <a:solidFill>
              <a:srgbClr val="2A85BD"/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8182559" y="10999160"/>
            <a:ext cx="5046479" cy="732455"/>
          </a:xfrm>
          <a:prstGeom prst="line">
            <a:avLst/>
          </a:prstGeom>
          <a:ln w="63500">
            <a:solidFill>
              <a:srgbClr val="2A85BD"/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7605014" y="7036526"/>
            <a:ext cx="6549959" cy="1419810"/>
          </a:xfrm>
          <a:prstGeom prst="line">
            <a:avLst/>
          </a:prstGeom>
          <a:ln w="63500">
            <a:solidFill>
              <a:srgbClr val="2A85BD"/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10617908" y="5291768"/>
            <a:ext cx="8043246" cy="2929264"/>
          </a:xfrm>
          <a:prstGeom prst="line">
            <a:avLst/>
          </a:prstGeom>
          <a:ln w="63500">
            <a:solidFill>
              <a:srgbClr val="2A85BD"/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1796876" y="8259335"/>
            <a:ext cx="643455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/>
            </a:pPr>
            <a:r>
              <a:t>Quad-core CPU chip</a:t>
            </a:r>
          </a:p>
          <a:p>
            <a:pPr algn="l">
              <a:defRPr sz="3000"/>
            </a:pPr>
            <a:r>
              <a:t>for advanced signal processing </a:t>
            </a:r>
          </a:p>
        </p:txBody>
      </p:sp>
      <p:sp>
        <p:nvSpPr>
          <p:cNvPr id="196" name="Shape 196"/>
          <p:cNvSpPr/>
          <p:nvPr/>
        </p:nvSpPr>
        <p:spPr>
          <a:xfrm>
            <a:off x="7930761" y="8818529"/>
            <a:ext cx="7710017" cy="1508340"/>
          </a:xfrm>
          <a:prstGeom prst="line">
            <a:avLst/>
          </a:prstGeom>
          <a:ln w="63500">
            <a:solidFill>
              <a:srgbClr val="2A85BD"/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197" name="Airvisual_Logo_Line_RG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9985" y="11830255"/>
            <a:ext cx="3255867" cy="857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7410" y="-143028"/>
            <a:ext cx="25473322" cy="1454741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>
            <a:spLocks noGrp="1"/>
          </p:cNvSpPr>
          <p:nvPr>
            <p:ph type="ctrTitle"/>
          </p:nvPr>
        </p:nvSpPr>
        <p:spPr>
          <a:xfrm>
            <a:off x="2422702" y="391958"/>
            <a:ext cx="15390592" cy="4072217"/>
          </a:xfrm>
          <a:prstGeom prst="rect">
            <a:avLst/>
          </a:prstGeom>
        </p:spPr>
        <p:txBody>
          <a:bodyPr anchor="ctr"/>
          <a:lstStyle/>
          <a:p>
            <a:pPr>
              <a:defRPr sz="10000"/>
            </a:pPr>
            <a:r>
              <a:rPr sz="20000">
                <a:latin typeface="Fira Sans UltraLight"/>
                <a:ea typeface="Fira Sans UltraLight"/>
                <a:cs typeface="Fira Sans UltraLight"/>
                <a:sym typeface="Fira Sans UltraLight"/>
              </a:rPr>
              <a:t>Accuracy</a:t>
            </a:r>
            <a:r>
              <a:t> </a:t>
            </a:r>
          </a:p>
          <a:p>
            <a:pPr>
              <a:defRPr sz="5500">
                <a:solidFill>
                  <a:srgbClr val="797979"/>
                </a:solidFill>
              </a:defRPr>
            </a:pPr>
            <a:r>
              <a:t>that we never knew was possible until now</a:t>
            </a:r>
          </a:p>
        </p:txBody>
      </p:sp>
      <p:pic>
        <p:nvPicPr>
          <p:cNvPr id="201" name="Airvisual_Logo_Line_RG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50757" y="10802014"/>
            <a:ext cx="3255867" cy="857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xfrm>
            <a:off x="1689100" y="698500"/>
            <a:ext cx="22377379" cy="2831567"/>
          </a:xfrm>
          <a:prstGeom prst="rect">
            <a:avLst/>
          </a:prstGeom>
        </p:spPr>
        <p:txBody>
          <a:bodyPr/>
          <a:lstStyle>
            <a:lvl1pPr>
              <a:defRPr sz="15000"/>
            </a:lvl1pPr>
          </a:lstStyle>
          <a:p>
            <a:r>
              <a:rPr dirty="0"/>
              <a:t>Integrated platform</a:t>
            </a:r>
          </a:p>
        </p:txBody>
      </p:sp>
      <p:pic>
        <p:nvPicPr>
          <p:cNvPr id="209" name="Airvisual_Logo_Line_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9985" y="11830255"/>
            <a:ext cx="3255867" cy="85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4915" y="9805898"/>
            <a:ext cx="6421921" cy="428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93610" y="4778500"/>
            <a:ext cx="5811040" cy="526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03718" y="5683096"/>
            <a:ext cx="11348925" cy="65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Airvisual_Logo_Line_RGB_Neg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76714" y="7009347"/>
            <a:ext cx="3030572" cy="79838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 flipH="1">
            <a:off x="8230455" y="8731788"/>
            <a:ext cx="1745842" cy="2225419"/>
          </a:xfrm>
          <a:prstGeom prst="line">
            <a:avLst/>
          </a:prstGeom>
          <a:ln w="38100">
            <a:solidFill>
              <a:srgbClr val="59D0F8"/>
            </a:solidFill>
            <a:custDash>
              <a:ds d="200000" sp="200000"/>
            </a:custDash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6" name="Shape 216"/>
          <p:cNvSpPr/>
          <p:nvPr/>
        </p:nvSpPr>
        <p:spPr>
          <a:xfrm flipV="1">
            <a:off x="8741564" y="8828219"/>
            <a:ext cx="1547969" cy="1992678"/>
          </a:xfrm>
          <a:prstGeom prst="line">
            <a:avLst/>
          </a:prstGeom>
          <a:ln w="38100">
            <a:solidFill>
              <a:srgbClr val="59D0F8"/>
            </a:solidFill>
            <a:custDash>
              <a:ds d="200000" sp="200000"/>
            </a:custDash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15181773" y="7940188"/>
            <a:ext cx="1017031" cy="408687"/>
          </a:xfrm>
          <a:prstGeom prst="line">
            <a:avLst/>
          </a:prstGeom>
          <a:ln w="38100">
            <a:solidFill>
              <a:srgbClr val="59D0F8"/>
            </a:solidFill>
            <a:custDash>
              <a:ds d="200000" sp="200000"/>
            </a:custDash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8" name="Shape 218"/>
          <p:cNvSpPr/>
          <p:nvPr/>
        </p:nvSpPr>
        <p:spPr>
          <a:xfrm flipV="1">
            <a:off x="15244812" y="7582337"/>
            <a:ext cx="3273267" cy="1"/>
          </a:xfrm>
          <a:prstGeom prst="line">
            <a:avLst/>
          </a:prstGeom>
          <a:ln w="38100">
            <a:solidFill>
              <a:srgbClr val="59D0F8"/>
            </a:solidFill>
            <a:custDash>
              <a:ds d="200000" sp="200000"/>
            </a:custDash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9" name="Shape 219"/>
          <p:cNvSpPr/>
          <p:nvPr/>
        </p:nvSpPr>
        <p:spPr>
          <a:xfrm rot="10800000">
            <a:off x="2416189" y="7449406"/>
            <a:ext cx="798389" cy="798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20" name="Shape 220"/>
          <p:cNvSpPr/>
          <p:nvPr/>
        </p:nvSpPr>
        <p:spPr>
          <a:xfrm rot="10800000">
            <a:off x="3849020" y="6216167"/>
            <a:ext cx="798388" cy="798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21" name="Shape 221"/>
          <p:cNvSpPr/>
          <p:nvPr/>
        </p:nvSpPr>
        <p:spPr>
          <a:xfrm rot="10800000">
            <a:off x="2416189" y="4400663"/>
            <a:ext cx="798389" cy="798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4713017" y="6625596"/>
            <a:ext cx="4547294" cy="670165"/>
          </a:xfrm>
          <a:prstGeom prst="line">
            <a:avLst/>
          </a:prstGeom>
          <a:ln w="38100">
            <a:solidFill>
              <a:srgbClr val="59D0F8"/>
            </a:solidFill>
            <a:custDash>
              <a:ds d="200000" sp="200000"/>
            </a:custDash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3227105" y="4816110"/>
            <a:ext cx="6229297" cy="1828718"/>
          </a:xfrm>
          <a:prstGeom prst="line">
            <a:avLst/>
          </a:prstGeom>
          <a:ln w="38100">
            <a:solidFill>
              <a:srgbClr val="59D0F8"/>
            </a:solidFill>
            <a:custDash>
              <a:ds d="200000" sp="200000"/>
            </a:custDash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 flipV="1">
            <a:off x="3229380" y="7673945"/>
            <a:ext cx="6030931" cy="167296"/>
          </a:xfrm>
          <a:prstGeom prst="line">
            <a:avLst/>
          </a:prstGeom>
          <a:ln w="38100">
            <a:solidFill>
              <a:srgbClr val="59D0F8"/>
            </a:solidFill>
            <a:custDash>
              <a:ds d="200000" sp="200000"/>
            </a:custDash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1369746" y="5730824"/>
            <a:ext cx="2574423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 lang="en-US" dirty="0" smtClean="0"/>
              <a:t>Government</a:t>
            </a:r>
            <a:endParaRPr dirty="0"/>
          </a:p>
          <a:p>
            <a:pPr>
              <a:defRPr sz="3500"/>
            </a:pPr>
            <a:r>
              <a:rPr dirty="0"/>
              <a:t>stations</a:t>
            </a:r>
          </a:p>
        </p:txBody>
      </p:sp>
      <p:pic>
        <p:nvPicPr>
          <p:cNvPr id="226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376731" y="2118287"/>
            <a:ext cx="2639493" cy="191298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20048523" y="3883140"/>
            <a:ext cx="129590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797979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r>
              <a:t>HVAC</a:t>
            </a:r>
          </a:p>
        </p:txBody>
      </p:sp>
      <p:sp>
        <p:nvSpPr>
          <p:cNvPr id="228" name="Shape 228"/>
          <p:cNvSpPr/>
          <p:nvPr/>
        </p:nvSpPr>
        <p:spPr>
          <a:xfrm flipV="1">
            <a:off x="14535181" y="3817683"/>
            <a:ext cx="4694384" cy="2311202"/>
          </a:xfrm>
          <a:prstGeom prst="line">
            <a:avLst/>
          </a:prstGeom>
          <a:ln w="38100">
            <a:solidFill>
              <a:srgbClr val="59D0F8"/>
            </a:solidFill>
            <a:custDash>
              <a:ds d="200000" sp="200000"/>
            </a:custDash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2050" name="Picture 2" descr="https://fat.gfycat.com/WillingAnotherIggypop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5381" y="7865736"/>
            <a:ext cx="2542698" cy="49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hape 225"/>
          <p:cNvSpPr/>
          <p:nvPr/>
        </p:nvSpPr>
        <p:spPr>
          <a:xfrm>
            <a:off x="10401777" y="11452135"/>
            <a:ext cx="307295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 lang="en-US" dirty="0" smtClean="0"/>
              <a:t>Outdoor/indoor</a:t>
            </a:r>
            <a:endParaRPr dirty="0"/>
          </a:p>
          <a:p>
            <a:pPr>
              <a:defRPr sz="3500"/>
            </a:pPr>
            <a:r>
              <a:rPr lang="en-US" dirty="0" err="1" smtClean="0"/>
              <a:t>AirVisual</a:t>
            </a:r>
            <a:r>
              <a:rPr lang="en-US" dirty="0" smtClean="0"/>
              <a:t> Node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330200">
              <a:defRPr sz="16000"/>
            </a:lvl1pPr>
          </a:lstStyle>
          <a:p>
            <a:r>
              <a:rPr lang="en-US" dirty="0" err="1" smtClean="0"/>
              <a:t>AirVisual</a:t>
            </a:r>
            <a:r>
              <a:rPr lang="en-US" dirty="0" smtClean="0"/>
              <a:t> </a:t>
            </a:r>
            <a:r>
              <a:rPr dirty="0" smtClean="0"/>
              <a:t>Forecasts</a:t>
            </a:r>
            <a:endParaRPr dirty="0"/>
          </a:p>
        </p:txBody>
      </p:sp>
      <p:sp>
        <p:nvSpPr>
          <p:cNvPr id="246" name="Shape 246"/>
          <p:cNvSpPr/>
          <p:nvPr/>
        </p:nvSpPr>
        <p:spPr>
          <a:xfrm>
            <a:off x="1636791" y="3189692"/>
            <a:ext cx="8657819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dirty="0" smtClean="0"/>
              <a:t>Based on machine learning</a:t>
            </a:r>
            <a:endParaRPr dirty="0"/>
          </a:p>
        </p:txBody>
      </p:sp>
      <p:pic>
        <p:nvPicPr>
          <p:cNvPr id="247" name="brain mod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47211" y="5264886"/>
            <a:ext cx="6438901" cy="614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6437782" y="6065217"/>
            <a:ext cx="3063628" cy="645308"/>
          </a:xfrm>
          <a:prstGeom prst="line">
            <a:avLst/>
          </a:prstGeom>
          <a:ln w="76200">
            <a:solidFill>
              <a:srgbClr val="91919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6190543" y="7216100"/>
            <a:ext cx="3066682" cy="556248"/>
          </a:xfrm>
          <a:prstGeom prst="line">
            <a:avLst/>
          </a:prstGeom>
          <a:ln w="76200">
            <a:solidFill>
              <a:srgbClr val="91919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50" name="Shape 250"/>
          <p:cNvSpPr/>
          <p:nvPr/>
        </p:nvSpPr>
        <p:spPr>
          <a:xfrm flipV="1">
            <a:off x="6210811" y="8845869"/>
            <a:ext cx="3067139" cy="557073"/>
          </a:xfrm>
          <a:prstGeom prst="line">
            <a:avLst/>
          </a:prstGeom>
          <a:ln w="76200">
            <a:solidFill>
              <a:srgbClr val="91919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51" name="Shape 251"/>
          <p:cNvSpPr/>
          <p:nvPr/>
        </p:nvSpPr>
        <p:spPr>
          <a:xfrm flipV="1">
            <a:off x="6453072" y="9911935"/>
            <a:ext cx="3073184" cy="574734"/>
          </a:xfrm>
          <a:prstGeom prst="line">
            <a:avLst/>
          </a:prstGeom>
          <a:ln w="76200">
            <a:solidFill>
              <a:srgbClr val="91919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3301692" y="5547795"/>
            <a:ext cx="301021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Historical data</a:t>
            </a:r>
          </a:p>
        </p:txBody>
      </p:sp>
      <p:sp>
        <p:nvSpPr>
          <p:cNvPr id="253" name="Shape 253"/>
          <p:cNvSpPr/>
          <p:nvPr/>
        </p:nvSpPr>
        <p:spPr>
          <a:xfrm>
            <a:off x="1256159" y="6846663"/>
            <a:ext cx="470954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Global Forecast System</a:t>
            </a:r>
          </a:p>
        </p:txBody>
      </p:sp>
      <p:sp>
        <p:nvSpPr>
          <p:cNvPr id="254" name="Shape 254"/>
          <p:cNvSpPr/>
          <p:nvPr/>
        </p:nvSpPr>
        <p:spPr>
          <a:xfrm>
            <a:off x="733331" y="8801190"/>
            <a:ext cx="5323397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3500"/>
            </a:pPr>
            <a:r>
              <a:t>Global monitoring system</a:t>
            </a:r>
          </a:p>
          <a:p>
            <a:pPr algn="r">
              <a:defRPr sz="3500"/>
            </a:pPr>
            <a:r>
              <a:t>of air pollution</a:t>
            </a:r>
          </a:p>
        </p:txBody>
      </p:sp>
      <p:sp>
        <p:nvSpPr>
          <p:cNvPr id="255" name="Shape 255"/>
          <p:cNvSpPr/>
          <p:nvPr/>
        </p:nvSpPr>
        <p:spPr>
          <a:xfrm>
            <a:off x="1888973" y="10310216"/>
            <a:ext cx="442461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 Spectrometry images</a:t>
            </a:r>
          </a:p>
        </p:txBody>
      </p:sp>
      <p:sp>
        <p:nvSpPr>
          <p:cNvPr id="256" name="Shape 256"/>
          <p:cNvSpPr/>
          <p:nvPr/>
        </p:nvSpPr>
        <p:spPr>
          <a:xfrm>
            <a:off x="15209511" y="8338286"/>
            <a:ext cx="3737921" cy="1"/>
          </a:xfrm>
          <a:prstGeom prst="line">
            <a:avLst/>
          </a:prstGeom>
          <a:ln w="76200">
            <a:solidFill>
              <a:srgbClr val="91919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10533887" y="9225705"/>
            <a:ext cx="331622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Self-learning </a:t>
            </a:r>
          </a:p>
          <a:p>
            <a:pPr>
              <a:defRPr sz="4000"/>
            </a:pPr>
            <a:r>
              <a:t>model</a:t>
            </a:r>
          </a:p>
        </p:txBody>
      </p:sp>
      <p:sp>
        <p:nvSpPr>
          <p:cNvPr id="258" name="Shape 258"/>
          <p:cNvSpPr/>
          <p:nvPr/>
        </p:nvSpPr>
        <p:spPr>
          <a:xfrm>
            <a:off x="15674042" y="8376742"/>
            <a:ext cx="280886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Data patterns</a:t>
            </a:r>
          </a:p>
        </p:txBody>
      </p:sp>
      <p:sp>
        <p:nvSpPr>
          <p:cNvPr id="259" name="Shape 259"/>
          <p:cNvSpPr/>
          <p:nvPr/>
        </p:nvSpPr>
        <p:spPr>
          <a:xfrm flipV="1">
            <a:off x="12192000" y="11210266"/>
            <a:ext cx="0" cy="939801"/>
          </a:xfrm>
          <a:prstGeom prst="line">
            <a:avLst/>
          </a:prstGeom>
          <a:ln w="76200">
            <a:solidFill>
              <a:srgbClr val="91919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18810749" y="6941353"/>
            <a:ext cx="4006597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 i="1">
                <a:solidFill>
                  <a:srgbClr val="2A85BD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t>air quality </a:t>
            </a:r>
          </a:p>
          <a:p>
            <a:pPr>
              <a:defRPr sz="6000" i="1">
                <a:solidFill>
                  <a:srgbClr val="2A85BD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t>forecast</a:t>
            </a:r>
          </a:p>
        </p:txBody>
      </p:sp>
      <p:pic>
        <p:nvPicPr>
          <p:cNvPr id="261" name="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70410" y="9486989"/>
            <a:ext cx="5833960" cy="3500377"/>
          </a:xfrm>
          <a:prstGeom prst="rect">
            <a:avLst/>
          </a:prstGeom>
          <a:ln w="25400">
            <a:miter lim="400000"/>
          </a:ln>
          <a:effectLst>
            <a:outerShdw blurRad="368300" dir="5400000" rotWithShape="0">
              <a:srgbClr val="000000">
                <a:alpha val="17585"/>
              </a:srgbClr>
            </a:outerShdw>
          </a:effectLst>
        </p:spPr>
      </p:pic>
      <p:sp>
        <p:nvSpPr>
          <p:cNvPr id="262" name="Shape 262"/>
          <p:cNvSpPr/>
          <p:nvPr/>
        </p:nvSpPr>
        <p:spPr>
          <a:xfrm>
            <a:off x="10844451" y="12370299"/>
            <a:ext cx="284442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Station’s data</a:t>
            </a:r>
          </a:p>
        </p:txBody>
      </p:sp>
      <p:pic>
        <p:nvPicPr>
          <p:cNvPr id="263" name="Airvisual_Logo_Line_RGB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9985" y="11830255"/>
            <a:ext cx="3255867" cy="857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1167532" y="4306936"/>
            <a:ext cx="21005801" cy="5102129"/>
          </a:xfrm>
          <a:prstGeom prst="rect">
            <a:avLst/>
          </a:prstGeom>
        </p:spPr>
        <p:txBody>
          <a:bodyPr/>
          <a:lstStyle/>
          <a:p>
            <a:pPr defTabSz="338454">
              <a:defRPr sz="16400"/>
            </a:pPr>
            <a:r>
              <a:t>Forecast </a:t>
            </a:r>
          </a:p>
          <a:p>
            <a:pPr defTabSz="338454">
              <a:defRPr sz="16400"/>
            </a:pPr>
            <a:r>
              <a:t>model</a:t>
            </a:r>
          </a:p>
        </p:txBody>
      </p:sp>
      <p:pic>
        <p:nvPicPr>
          <p:cNvPr id="266" name="Airvisual_Logo_Line_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9985" y="11830255"/>
            <a:ext cx="3255867" cy="85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6963" y="2692400"/>
            <a:ext cx="11709401" cy="833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 flipV="1">
            <a:off x="12395927" y="4289675"/>
            <a:ext cx="2396285" cy="1406062"/>
          </a:xfrm>
          <a:prstGeom prst="line">
            <a:avLst/>
          </a:prstGeom>
          <a:ln w="63500">
            <a:solidFill>
              <a:srgbClr val="797979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12393373" y="7835431"/>
            <a:ext cx="2402395" cy="1868531"/>
          </a:xfrm>
          <a:prstGeom prst="line">
            <a:avLst/>
          </a:prstGeom>
          <a:ln w="63500">
            <a:solidFill>
              <a:srgbClr val="797979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7926042" y="4343122"/>
            <a:ext cx="1004777" cy="1"/>
          </a:xfrm>
          <a:prstGeom prst="line">
            <a:avLst/>
          </a:prstGeom>
          <a:ln w="63500">
            <a:solidFill>
              <a:srgbClr val="797979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20467932" y="5007231"/>
            <a:ext cx="1" cy="1120132"/>
          </a:xfrm>
          <a:prstGeom prst="line">
            <a:avLst/>
          </a:prstGeom>
          <a:ln w="63500">
            <a:solidFill>
              <a:srgbClr val="797979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 flipV="1">
            <a:off x="16407008" y="7437247"/>
            <a:ext cx="1" cy="1120132"/>
          </a:xfrm>
          <a:prstGeom prst="line">
            <a:avLst/>
          </a:prstGeom>
          <a:ln w="63500">
            <a:solidFill>
              <a:srgbClr val="797979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73" name="Shape 273"/>
          <p:cNvSpPr/>
          <p:nvPr/>
        </p:nvSpPr>
        <p:spPr>
          <a:xfrm flipV="1">
            <a:off x="16407008" y="5007231"/>
            <a:ext cx="1" cy="1120132"/>
          </a:xfrm>
          <a:prstGeom prst="line">
            <a:avLst/>
          </a:prstGeom>
          <a:ln w="63500">
            <a:solidFill>
              <a:srgbClr val="797979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 flipH="1">
            <a:off x="17900263" y="7463541"/>
            <a:ext cx="2606825" cy="2245246"/>
          </a:xfrm>
          <a:prstGeom prst="line">
            <a:avLst/>
          </a:prstGeom>
          <a:ln w="63500">
            <a:solidFill>
              <a:srgbClr val="797979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275" name="databas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01945" y="8118069"/>
            <a:ext cx="2387969" cy="2387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databas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15829" y="7774500"/>
            <a:ext cx="2387969" cy="2387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330200">
              <a:defRPr sz="16000"/>
            </a:lvl1pPr>
          </a:lstStyle>
          <a:p>
            <a:r>
              <a:rPr lang="en-US" sz="10000" dirty="0" smtClean="0"/>
              <a:t>Big data for the people of the world</a:t>
            </a:r>
            <a:endParaRPr sz="10000" dirty="0"/>
          </a:p>
        </p:txBody>
      </p:sp>
      <p:pic>
        <p:nvPicPr>
          <p:cNvPr id="1026" name="Picture 2" descr="https://c1.iggcdn.com/indiegogo-media-prod-cld/image/upload/c_limit,w_620/v1454467732/kxzfn61tyc435x3yril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33" y="3751996"/>
            <a:ext cx="9406088" cy="620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at.gfycat.com/WillingAnotherIggypop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273" y="3751996"/>
            <a:ext cx="3021220" cy="592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835" y="10308039"/>
            <a:ext cx="3263309" cy="3246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17" y="10277623"/>
            <a:ext cx="3324447" cy="330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746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5E5E5E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ira Sans ExtraLight"/>
        <a:ea typeface="Fira Sans ExtraLight"/>
        <a:cs typeface="Fira Sans Extra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5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Fira Sans Light"/>
            <a:ea typeface="Fira Sans Light"/>
            <a:cs typeface="Fira Sans Light"/>
            <a:sym typeface="Fira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ira Sans ExtraLight"/>
        <a:ea typeface="Fira Sans ExtraLight"/>
        <a:cs typeface="Fira Sans Extra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5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Fira Sans Light"/>
            <a:ea typeface="Fira Sans Light"/>
            <a:cs typeface="Fira Sans Light"/>
            <a:sym typeface="Fira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175</Words>
  <Application>Microsoft Office PowerPoint</Application>
  <PresentationFormat>Custom</PresentationFormat>
  <Paragraphs>56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Fira Sans Bold</vt:lpstr>
      <vt:lpstr>Fira Sans ExtraLight</vt:lpstr>
      <vt:lpstr>Fira Sans Light</vt:lpstr>
      <vt:lpstr>Fira Sans Medium</vt:lpstr>
      <vt:lpstr>Fira Sans UltraLight</vt:lpstr>
      <vt:lpstr>Helvetica Light</vt:lpstr>
      <vt:lpstr>Helvetica Neue</vt:lpstr>
      <vt:lpstr>Arial</vt:lpstr>
      <vt:lpstr>White</vt:lpstr>
      <vt:lpstr>PowerPoint Presentation</vt:lpstr>
      <vt:lpstr>Technology enables  new approaches to air quality control</vt:lpstr>
      <vt:lpstr>Our mission is to monitor and inform</vt:lpstr>
      <vt:lpstr>World’s smartest air quality sensor</vt:lpstr>
      <vt:lpstr>Accuracy  that we never knew was possible until now</vt:lpstr>
      <vt:lpstr>Integrated platform</vt:lpstr>
      <vt:lpstr>AirVisual Forecasts</vt:lpstr>
      <vt:lpstr>Forecast  model</vt:lpstr>
      <vt:lpstr>Big data for the people of the world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Boquillod, Yann (Nokia - CN/Beijing)</dc:creator>
  <cp:lastModifiedBy>Boquillod, Yann (Nokia - CN/Beijing)</cp:lastModifiedBy>
  <cp:revision>10</cp:revision>
  <dcterms:modified xsi:type="dcterms:W3CDTF">2016-02-29T17:07:57Z</dcterms:modified>
</cp:coreProperties>
</file>